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4" r:id="rId1"/>
  </p:sldMasterIdLst>
  <p:sldIdLst>
    <p:sldId id="256" r:id="rId2"/>
    <p:sldId id="257" r:id="rId3"/>
    <p:sldId id="297" r:id="rId4"/>
    <p:sldId id="258" r:id="rId5"/>
    <p:sldId id="259" r:id="rId6"/>
    <p:sldId id="260" r:id="rId7"/>
    <p:sldId id="261" r:id="rId8"/>
    <p:sldId id="266" r:id="rId9"/>
    <p:sldId id="270" r:id="rId10"/>
    <p:sldId id="271" r:id="rId11"/>
    <p:sldId id="298" r:id="rId12"/>
    <p:sldId id="274" r:id="rId13"/>
    <p:sldId id="265" r:id="rId14"/>
    <p:sldId id="288" r:id="rId15"/>
    <p:sldId id="290" r:id="rId16"/>
    <p:sldId id="263" r:id="rId17"/>
    <p:sldId id="264" r:id="rId18"/>
    <p:sldId id="285" r:id="rId19"/>
    <p:sldId id="267" r:id="rId20"/>
    <p:sldId id="268" r:id="rId21"/>
    <p:sldId id="283" r:id="rId22"/>
    <p:sldId id="293" r:id="rId23"/>
    <p:sldId id="272" r:id="rId24"/>
    <p:sldId id="302" r:id="rId25"/>
    <p:sldId id="273" r:id="rId26"/>
    <p:sldId id="269" r:id="rId27"/>
    <p:sldId id="296" r:id="rId28"/>
    <p:sldId id="286" r:id="rId29"/>
    <p:sldId id="292" r:id="rId30"/>
    <p:sldId id="280" r:id="rId31"/>
    <p:sldId id="281" r:id="rId32"/>
    <p:sldId id="299" r:id="rId33"/>
    <p:sldId id="291" r:id="rId34"/>
    <p:sldId id="277" r:id="rId35"/>
    <p:sldId id="295" r:id="rId36"/>
    <p:sldId id="300" r:id="rId37"/>
    <p:sldId id="278" r:id="rId38"/>
    <p:sldId id="282" r:id="rId39"/>
    <p:sldId id="275" r:id="rId40"/>
    <p:sldId id="289" r:id="rId41"/>
    <p:sldId id="301" r:id="rId42"/>
    <p:sldId id="294" r:id="rId4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1" autoAdjust="0"/>
    <p:restoredTop sz="94660"/>
  </p:normalViewPr>
  <p:slideViewPr>
    <p:cSldViewPr snapToGrid="0">
      <p:cViewPr varScale="1">
        <p:scale>
          <a:sx n="67" d="100"/>
          <a:sy n="67" d="100"/>
        </p:scale>
        <p:origin x="452"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diagrams/_rels/data5.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rawing5.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B68D690-D562-4746-B664-B7CF11668A91}" type="doc">
      <dgm:prSet loTypeId="urn:microsoft.com/office/officeart/2016/7/layout/RepeatingBendingProcessNew" loCatId="process" qsTypeId="urn:microsoft.com/office/officeart/2005/8/quickstyle/simple2" qsCatId="simple" csTypeId="urn:microsoft.com/office/officeart/2005/8/colors/colorful1" csCatId="colorful" phldr="1"/>
      <dgm:spPr/>
      <dgm:t>
        <a:bodyPr/>
        <a:lstStyle/>
        <a:p>
          <a:endParaRPr lang="en-US"/>
        </a:p>
      </dgm:t>
    </dgm:pt>
    <dgm:pt modelId="{1C697EDF-0624-4696-BD4C-617D6C1FA80F}">
      <dgm:prSet/>
      <dgm:spPr/>
      <dgm:t>
        <a:bodyPr/>
        <a:lstStyle/>
        <a:p>
          <a:r>
            <a:rPr lang="en-US" dirty="0"/>
            <a:t> Determine location and condition of victim(s) including children. </a:t>
          </a:r>
        </a:p>
      </dgm:t>
    </dgm:pt>
    <dgm:pt modelId="{B0B6BA16-E8AB-4E67-B0EF-5A9DA71F17F5}" type="parTrans" cxnId="{59B249BE-CC9D-478A-A04E-333511BE13E0}">
      <dgm:prSet/>
      <dgm:spPr/>
      <dgm:t>
        <a:bodyPr/>
        <a:lstStyle/>
        <a:p>
          <a:endParaRPr lang="en-US"/>
        </a:p>
      </dgm:t>
    </dgm:pt>
    <dgm:pt modelId="{44428F8A-4932-41F3-AEA2-43F5F30A98C5}" type="sibTrans" cxnId="{59B249BE-CC9D-478A-A04E-333511BE13E0}">
      <dgm:prSet/>
      <dgm:spPr/>
      <dgm:t>
        <a:bodyPr/>
        <a:lstStyle/>
        <a:p>
          <a:endParaRPr lang="en-US"/>
        </a:p>
      </dgm:t>
    </dgm:pt>
    <dgm:pt modelId="{034D4BA2-7BA5-4F1F-935D-CF8163E7BE38}">
      <dgm:prSet/>
      <dgm:spPr/>
      <dgm:t>
        <a:bodyPr/>
        <a:lstStyle/>
        <a:p>
          <a:r>
            <a:rPr lang="en-US" dirty="0"/>
            <a:t> Determine if suspect is still at scene. </a:t>
          </a:r>
        </a:p>
      </dgm:t>
    </dgm:pt>
    <dgm:pt modelId="{D6230400-C9CD-4491-A047-260838C2402E}" type="parTrans" cxnId="{905E63A6-B8CC-4388-94D4-379A3FDFD348}">
      <dgm:prSet/>
      <dgm:spPr/>
      <dgm:t>
        <a:bodyPr/>
        <a:lstStyle/>
        <a:p>
          <a:endParaRPr lang="en-US"/>
        </a:p>
      </dgm:t>
    </dgm:pt>
    <dgm:pt modelId="{E332C564-C5B3-4F4F-98D7-50455AB3AF88}" type="sibTrans" cxnId="{905E63A6-B8CC-4388-94D4-379A3FDFD348}">
      <dgm:prSet/>
      <dgm:spPr/>
      <dgm:t>
        <a:bodyPr/>
        <a:lstStyle/>
        <a:p>
          <a:endParaRPr lang="en-US"/>
        </a:p>
      </dgm:t>
    </dgm:pt>
    <dgm:pt modelId="{51BC07F6-622A-4798-95C4-D56553A967A9}">
      <dgm:prSet/>
      <dgm:spPr/>
      <dgm:t>
        <a:bodyPr/>
        <a:lstStyle/>
        <a:p>
          <a:r>
            <a:rPr lang="en-US" dirty="0"/>
            <a:t> Determine if any weapon is involved. </a:t>
          </a:r>
        </a:p>
      </dgm:t>
    </dgm:pt>
    <dgm:pt modelId="{2C6BC59D-E1D4-408A-8F3E-960EC4AEB564}" type="parTrans" cxnId="{FDDA5CA5-090D-49CF-AC76-DAF9345612E7}">
      <dgm:prSet/>
      <dgm:spPr/>
      <dgm:t>
        <a:bodyPr/>
        <a:lstStyle/>
        <a:p>
          <a:endParaRPr lang="en-US"/>
        </a:p>
      </dgm:t>
    </dgm:pt>
    <dgm:pt modelId="{ADE96D63-632E-47D9-8436-CE088355F8DC}" type="sibTrans" cxnId="{FDDA5CA5-090D-49CF-AC76-DAF9345612E7}">
      <dgm:prSet/>
      <dgm:spPr/>
      <dgm:t>
        <a:bodyPr/>
        <a:lstStyle/>
        <a:p>
          <a:endParaRPr lang="en-US"/>
        </a:p>
      </dgm:t>
    </dgm:pt>
    <dgm:pt modelId="{330AD6DA-4A14-4DB5-B5A7-368EB8DD9BBE}">
      <dgm:prSet custT="1"/>
      <dgm:spPr/>
      <dgm:t>
        <a:bodyPr/>
        <a:lstStyle/>
        <a:p>
          <a:r>
            <a:rPr lang="en-US" sz="2000" dirty="0"/>
            <a:t>Summon ambulance if injuries require medical attention. </a:t>
          </a:r>
        </a:p>
      </dgm:t>
    </dgm:pt>
    <dgm:pt modelId="{11333858-CD9B-4F14-A5CA-3A48DF04CDE9}" type="parTrans" cxnId="{FB4AA1EF-0E67-4AB5-AD63-E309BCC73C8B}">
      <dgm:prSet/>
      <dgm:spPr/>
      <dgm:t>
        <a:bodyPr/>
        <a:lstStyle/>
        <a:p>
          <a:endParaRPr lang="en-US"/>
        </a:p>
      </dgm:t>
    </dgm:pt>
    <dgm:pt modelId="{41CEAD8F-F3EC-42B4-B7A3-481919426783}" type="sibTrans" cxnId="{FB4AA1EF-0E67-4AB5-AD63-E309BCC73C8B}">
      <dgm:prSet/>
      <dgm:spPr/>
      <dgm:t>
        <a:bodyPr/>
        <a:lstStyle/>
        <a:p>
          <a:endParaRPr lang="en-US"/>
        </a:p>
      </dgm:t>
    </dgm:pt>
    <dgm:pt modelId="{C1B34B7B-9C2B-471C-8C78-65DBB2DAD0CA}">
      <dgm:prSet custT="1"/>
      <dgm:spPr/>
      <dgm:t>
        <a:bodyPr/>
        <a:lstStyle/>
        <a:p>
          <a:r>
            <a:rPr lang="en-US" sz="2000" dirty="0"/>
            <a:t>Separate the victim, suspect and witnesses. </a:t>
          </a:r>
        </a:p>
      </dgm:t>
    </dgm:pt>
    <dgm:pt modelId="{963AF727-2E49-4275-8291-56BCCAAD8887}" type="parTrans" cxnId="{A1D61AFA-E6CC-4C21-A26D-729F67FB5D7C}">
      <dgm:prSet/>
      <dgm:spPr/>
      <dgm:t>
        <a:bodyPr/>
        <a:lstStyle/>
        <a:p>
          <a:endParaRPr lang="en-US"/>
        </a:p>
      </dgm:t>
    </dgm:pt>
    <dgm:pt modelId="{CF59EEF7-924D-4AF7-928E-8D72A88A72E9}" type="sibTrans" cxnId="{A1D61AFA-E6CC-4C21-A26D-729F67FB5D7C}">
      <dgm:prSet/>
      <dgm:spPr/>
      <dgm:t>
        <a:bodyPr/>
        <a:lstStyle/>
        <a:p>
          <a:endParaRPr lang="en-US"/>
        </a:p>
      </dgm:t>
    </dgm:pt>
    <dgm:pt modelId="{8C208F72-2941-45AE-99B5-E54611401676}">
      <dgm:prSet custT="1"/>
      <dgm:spPr/>
      <dgm:t>
        <a:bodyPr/>
        <a:lstStyle/>
        <a:p>
          <a:r>
            <a:rPr lang="en-US" sz="1800" dirty="0"/>
            <a:t>Prevent communication between the parties, including out of hearing range. Re-ask about weapons once the parties are separated. </a:t>
          </a:r>
        </a:p>
      </dgm:t>
    </dgm:pt>
    <dgm:pt modelId="{18313526-B87D-482E-ACB7-04233474407D}" type="parTrans" cxnId="{98F45709-BF44-4906-99A8-F6F429B1D1BC}">
      <dgm:prSet/>
      <dgm:spPr/>
      <dgm:t>
        <a:bodyPr/>
        <a:lstStyle/>
        <a:p>
          <a:endParaRPr lang="en-US"/>
        </a:p>
      </dgm:t>
    </dgm:pt>
    <dgm:pt modelId="{2055A049-19CE-4B27-B595-3C276E3E0A88}" type="sibTrans" cxnId="{98F45709-BF44-4906-99A8-F6F429B1D1BC}">
      <dgm:prSet/>
      <dgm:spPr/>
      <dgm:t>
        <a:bodyPr/>
        <a:lstStyle/>
        <a:p>
          <a:endParaRPr lang="en-US"/>
        </a:p>
      </dgm:t>
    </dgm:pt>
    <dgm:pt modelId="{293501E7-F964-494A-A5B1-60B9F4749E38}">
      <dgm:prSet custT="1"/>
      <dgm:spPr/>
      <dgm:t>
        <a:bodyPr/>
        <a:lstStyle/>
        <a:p>
          <a:r>
            <a:rPr lang="en-US" sz="1400" dirty="0"/>
            <a:t> </a:t>
          </a:r>
          <a:r>
            <a:rPr lang="en-US" sz="1800" dirty="0"/>
            <a:t>Determine what, if any, crime has occurred. </a:t>
          </a:r>
        </a:p>
      </dgm:t>
    </dgm:pt>
    <dgm:pt modelId="{D0C61037-7DBF-46AD-AC61-111DEF40C96B}" type="parTrans" cxnId="{247BD365-ACA6-4CD4-9B97-ACF1BA01C4EE}">
      <dgm:prSet/>
      <dgm:spPr/>
      <dgm:t>
        <a:bodyPr/>
        <a:lstStyle/>
        <a:p>
          <a:endParaRPr lang="en-US"/>
        </a:p>
      </dgm:t>
    </dgm:pt>
    <dgm:pt modelId="{3777C889-A68A-4545-B797-9A6958E58369}" type="sibTrans" cxnId="{247BD365-ACA6-4CD4-9B97-ACF1BA01C4EE}">
      <dgm:prSet/>
      <dgm:spPr/>
      <dgm:t>
        <a:bodyPr/>
        <a:lstStyle/>
        <a:p>
          <a:endParaRPr lang="en-US"/>
        </a:p>
      </dgm:t>
    </dgm:pt>
    <dgm:pt modelId="{4B8F567C-CCB2-4CA7-B303-E3074BD962C7}">
      <dgm:prSet custT="1"/>
      <dgm:spPr/>
      <dgm:t>
        <a:bodyPr/>
        <a:lstStyle/>
        <a:p>
          <a:r>
            <a:rPr lang="en-US" sz="1800" dirty="0"/>
            <a:t> If a sexual assault is reported, determine the need for an evidentiary exam and determine if area detectives need to be contacted. </a:t>
          </a:r>
        </a:p>
      </dgm:t>
    </dgm:pt>
    <dgm:pt modelId="{E8536E35-9F6A-4106-AA46-C80EC2283F17}" type="parTrans" cxnId="{00C43C36-EF90-48BA-BAD2-B1665481A5C5}">
      <dgm:prSet/>
      <dgm:spPr/>
      <dgm:t>
        <a:bodyPr/>
        <a:lstStyle/>
        <a:p>
          <a:endParaRPr lang="en-US"/>
        </a:p>
      </dgm:t>
    </dgm:pt>
    <dgm:pt modelId="{DA936FE3-4249-425A-A9BA-063CACA1C5D6}" type="sibTrans" cxnId="{00C43C36-EF90-48BA-BAD2-B1665481A5C5}">
      <dgm:prSet/>
      <dgm:spPr/>
      <dgm:t>
        <a:bodyPr/>
        <a:lstStyle/>
        <a:p>
          <a:endParaRPr lang="en-US"/>
        </a:p>
      </dgm:t>
    </dgm:pt>
    <dgm:pt modelId="{8F37CD23-A8D9-4D5F-B447-383633130B3B}">
      <dgm:prSet custT="1"/>
      <dgm:spPr/>
      <dgm:t>
        <a:bodyPr/>
        <a:lstStyle/>
        <a:p>
          <a:r>
            <a:rPr lang="en-US" sz="1800" dirty="0"/>
            <a:t>If strangulation has occurred, ask if victim is willing to participate in a Domestic Assault Forensic Exam (DAFE)</a:t>
          </a:r>
        </a:p>
      </dgm:t>
    </dgm:pt>
    <dgm:pt modelId="{FEF9100F-99E2-47FC-8E74-751BEBE751AE}" type="parTrans" cxnId="{2E09D2C4-E3C1-4561-990D-7AE879F1BF3E}">
      <dgm:prSet/>
      <dgm:spPr/>
    </dgm:pt>
    <dgm:pt modelId="{BB00D3EE-93DE-4E16-8839-D140D3306ACF}" type="sibTrans" cxnId="{2E09D2C4-E3C1-4561-990D-7AE879F1BF3E}">
      <dgm:prSet/>
      <dgm:spPr/>
    </dgm:pt>
    <dgm:pt modelId="{327FFC25-472D-4915-9C1F-5303BAF64640}" type="pres">
      <dgm:prSet presAssocID="{3B68D690-D562-4746-B664-B7CF11668A91}" presName="Name0" presStyleCnt="0">
        <dgm:presLayoutVars>
          <dgm:dir/>
          <dgm:resizeHandles val="exact"/>
        </dgm:presLayoutVars>
      </dgm:prSet>
      <dgm:spPr/>
    </dgm:pt>
    <dgm:pt modelId="{31C5D2B3-22F0-4060-A533-E6EB6C92AD2C}" type="pres">
      <dgm:prSet presAssocID="{1C697EDF-0624-4696-BD4C-617D6C1FA80F}" presName="node" presStyleLbl="node1" presStyleIdx="0" presStyleCnt="9">
        <dgm:presLayoutVars>
          <dgm:bulletEnabled val="1"/>
        </dgm:presLayoutVars>
      </dgm:prSet>
      <dgm:spPr/>
    </dgm:pt>
    <dgm:pt modelId="{1631DF72-4CC9-458A-BA01-07EA82714FB8}" type="pres">
      <dgm:prSet presAssocID="{44428F8A-4932-41F3-AEA2-43F5F30A98C5}" presName="sibTrans" presStyleLbl="sibTrans1D1" presStyleIdx="0" presStyleCnt="8"/>
      <dgm:spPr/>
    </dgm:pt>
    <dgm:pt modelId="{4F9828D0-BB6D-4FCA-A441-D7A9A7A6AC73}" type="pres">
      <dgm:prSet presAssocID="{44428F8A-4932-41F3-AEA2-43F5F30A98C5}" presName="connectorText" presStyleLbl="sibTrans1D1" presStyleIdx="0" presStyleCnt="8"/>
      <dgm:spPr/>
    </dgm:pt>
    <dgm:pt modelId="{573812C8-FBB5-453C-8FA8-068E4B848054}" type="pres">
      <dgm:prSet presAssocID="{034D4BA2-7BA5-4F1F-935D-CF8163E7BE38}" presName="node" presStyleLbl="node1" presStyleIdx="1" presStyleCnt="9">
        <dgm:presLayoutVars>
          <dgm:bulletEnabled val="1"/>
        </dgm:presLayoutVars>
      </dgm:prSet>
      <dgm:spPr/>
    </dgm:pt>
    <dgm:pt modelId="{66E8C072-FE0C-41EE-BC71-EAFC1C1271F3}" type="pres">
      <dgm:prSet presAssocID="{E332C564-C5B3-4F4F-98D7-50455AB3AF88}" presName="sibTrans" presStyleLbl="sibTrans1D1" presStyleIdx="1" presStyleCnt="8"/>
      <dgm:spPr/>
    </dgm:pt>
    <dgm:pt modelId="{128BF24F-5093-48B6-ABCC-66915FF45AB8}" type="pres">
      <dgm:prSet presAssocID="{E332C564-C5B3-4F4F-98D7-50455AB3AF88}" presName="connectorText" presStyleLbl="sibTrans1D1" presStyleIdx="1" presStyleCnt="8"/>
      <dgm:spPr/>
    </dgm:pt>
    <dgm:pt modelId="{2777CBDD-4F85-4A46-B9EB-75B1E652373F}" type="pres">
      <dgm:prSet presAssocID="{51BC07F6-622A-4798-95C4-D56553A967A9}" presName="node" presStyleLbl="node1" presStyleIdx="2" presStyleCnt="9">
        <dgm:presLayoutVars>
          <dgm:bulletEnabled val="1"/>
        </dgm:presLayoutVars>
      </dgm:prSet>
      <dgm:spPr/>
    </dgm:pt>
    <dgm:pt modelId="{630A5F8C-DB07-48C0-A58F-CC61E994D9FB}" type="pres">
      <dgm:prSet presAssocID="{ADE96D63-632E-47D9-8436-CE088355F8DC}" presName="sibTrans" presStyleLbl="sibTrans1D1" presStyleIdx="2" presStyleCnt="8"/>
      <dgm:spPr/>
    </dgm:pt>
    <dgm:pt modelId="{26758CC4-843E-47EE-8049-58B14F1F88A2}" type="pres">
      <dgm:prSet presAssocID="{ADE96D63-632E-47D9-8436-CE088355F8DC}" presName="connectorText" presStyleLbl="sibTrans1D1" presStyleIdx="2" presStyleCnt="8"/>
      <dgm:spPr/>
    </dgm:pt>
    <dgm:pt modelId="{09EA35F9-9BB4-453A-A265-5382699B2584}" type="pres">
      <dgm:prSet presAssocID="{330AD6DA-4A14-4DB5-B5A7-368EB8DD9BBE}" presName="node" presStyleLbl="node1" presStyleIdx="3" presStyleCnt="9" custLinFactNeighborX="1803" custLinFactNeighborY="214">
        <dgm:presLayoutVars>
          <dgm:bulletEnabled val="1"/>
        </dgm:presLayoutVars>
      </dgm:prSet>
      <dgm:spPr/>
    </dgm:pt>
    <dgm:pt modelId="{DF3994E1-4E02-4E45-9A86-F3308F293A7A}" type="pres">
      <dgm:prSet presAssocID="{41CEAD8F-F3EC-42B4-B7A3-481919426783}" presName="sibTrans" presStyleLbl="sibTrans1D1" presStyleIdx="3" presStyleCnt="8"/>
      <dgm:spPr/>
    </dgm:pt>
    <dgm:pt modelId="{CB99A4E3-1271-46D1-A447-C5071121656C}" type="pres">
      <dgm:prSet presAssocID="{41CEAD8F-F3EC-42B4-B7A3-481919426783}" presName="connectorText" presStyleLbl="sibTrans1D1" presStyleIdx="3" presStyleCnt="8"/>
      <dgm:spPr/>
    </dgm:pt>
    <dgm:pt modelId="{BBCD8B5D-3D60-4AF8-9584-A588E5F72FBF}" type="pres">
      <dgm:prSet presAssocID="{C1B34B7B-9C2B-471C-8C78-65DBB2DAD0CA}" presName="node" presStyleLbl="node1" presStyleIdx="4" presStyleCnt="9">
        <dgm:presLayoutVars>
          <dgm:bulletEnabled val="1"/>
        </dgm:presLayoutVars>
      </dgm:prSet>
      <dgm:spPr/>
    </dgm:pt>
    <dgm:pt modelId="{9DB8D002-D2BF-428A-99DF-F35E4D9415EC}" type="pres">
      <dgm:prSet presAssocID="{CF59EEF7-924D-4AF7-928E-8D72A88A72E9}" presName="sibTrans" presStyleLbl="sibTrans1D1" presStyleIdx="4" presStyleCnt="8"/>
      <dgm:spPr/>
    </dgm:pt>
    <dgm:pt modelId="{79FBD932-9FE3-4A62-8E30-0A5E67FF40F1}" type="pres">
      <dgm:prSet presAssocID="{CF59EEF7-924D-4AF7-928E-8D72A88A72E9}" presName="connectorText" presStyleLbl="sibTrans1D1" presStyleIdx="4" presStyleCnt="8"/>
      <dgm:spPr/>
    </dgm:pt>
    <dgm:pt modelId="{A56871EE-05C3-4477-9F81-E8A8377FB04C}" type="pres">
      <dgm:prSet presAssocID="{8C208F72-2941-45AE-99B5-E54611401676}" presName="node" presStyleLbl="node1" presStyleIdx="5" presStyleCnt="9">
        <dgm:presLayoutVars>
          <dgm:bulletEnabled val="1"/>
        </dgm:presLayoutVars>
      </dgm:prSet>
      <dgm:spPr/>
    </dgm:pt>
    <dgm:pt modelId="{EF2B84E2-096D-49B4-94B6-3CDAC4539643}" type="pres">
      <dgm:prSet presAssocID="{2055A049-19CE-4B27-B595-3C276E3E0A88}" presName="sibTrans" presStyleLbl="sibTrans1D1" presStyleIdx="5" presStyleCnt="8"/>
      <dgm:spPr/>
    </dgm:pt>
    <dgm:pt modelId="{6C187840-4C2C-402B-9F57-E8526B27526B}" type="pres">
      <dgm:prSet presAssocID="{2055A049-19CE-4B27-B595-3C276E3E0A88}" presName="connectorText" presStyleLbl="sibTrans1D1" presStyleIdx="5" presStyleCnt="8"/>
      <dgm:spPr/>
    </dgm:pt>
    <dgm:pt modelId="{34B06966-FAB9-44B8-A73C-B78F0A854098}" type="pres">
      <dgm:prSet presAssocID="{293501E7-F964-494A-A5B1-60B9F4749E38}" presName="node" presStyleLbl="node1" presStyleIdx="6" presStyleCnt="9">
        <dgm:presLayoutVars>
          <dgm:bulletEnabled val="1"/>
        </dgm:presLayoutVars>
      </dgm:prSet>
      <dgm:spPr/>
    </dgm:pt>
    <dgm:pt modelId="{C2264BF5-901E-4D82-9DDD-731B5183C379}" type="pres">
      <dgm:prSet presAssocID="{3777C889-A68A-4545-B797-9A6958E58369}" presName="sibTrans" presStyleLbl="sibTrans1D1" presStyleIdx="6" presStyleCnt="8"/>
      <dgm:spPr/>
    </dgm:pt>
    <dgm:pt modelId="{EC8D083E-E25B-4AAE-8C9F-5DDC2AB6CF9E}" type="pres">
      <dgm:prSet presAssocID="{3777C889-A68A-4545-B797-9A6958E58369}" presName="connectorText" presStyleLbl="sibTrans1D1" presStyleIdx="6" presStyleCnt="8"/>
      <dgm:spPr/>
    </dgm:pt>
    <dgm:pt modelId="{5FF2C266-278E-4E38-B555-466C76A6262B}" type="pres">
      <dgm:prSet presAssocID="{4B8F567C-CCB2-4CA7-B303-E3074BD962C7}" presName="node" presStyleLbl="node1" presStyleIdx="7" presStyleCnt="9">
        <dgm:presLayoutVars>
          <dgm:bulletEnabled val="1"/>
        </dgm:presLayoutVars>
      </dgm:prSet>
      <dgm:spPr/>
    </dgm:pt>
    <dgm:pt modelId="{108E104A-79CA-4692-BC84-AF4311AC1FDA}" type="pres">
      <dgm:prSet presAssocID="{DA936FE3-4249-425A-A9BA-063CACA1C5D6}" presName="sibTrans" presStyleLbl="sibTrans1D1" presStyleIdx="7" presStyleCnt="8"/>
      <dgm:spPr/>
    </dgm:pt>
    <dgm:pt modelId="{EAFBA095-0AC2-4B3D-A24C-B93C6C4D7C6D}" type="pres">
      <dgm:prSet presAssocID="{DA936FE3-4249-425A-A9BA-063CACA1C5D6}" presName="connectorText" presStyleLbl="sibTrans1D1" presStyleIdx="7" presStyleCnt="8"/>
      <dgm:spPr/>
    </dgm:pt>
    <dgm:pt modelId="{A6AEAA5D-529D-46C8-9D6A-0D7360212235}" type="pres">
      <dgm:prSet presAssocID="{8F37CD23-A8D9-4D5F-B447-383633130B3B}" presName="node" presStyleLbl="node1" presStyleIdx="8" presStyleCnt="9">
        <dgm:presLayoutVars>
          <dgm:bulletEnabled val="1"/>
        </dgm:presLayoutVars>
      </dgm:prSet>
      <dgm:spPr/>
    </dgm:pt>
  </dgm:ptLst>
  <dgm:cxnLst>
    <dgm:cxn modelId="{C9F41605-E661-459C-8F83-F705046A6DED}" type="presOf" srcId="{DA936FE3-4249-425A-A9BA-063CACA1C5D6}" destId="{EAFBA095-0AC2-4B3D-A24C-B93C6C4D7C6D}" srcOrd="1" destOrd="0" presId="urn:microsoft.com/office/officeart/2016/7/layout/RepeatingBendingProcessNew"/>
    <dgm:cxn modelId="{98F45709-BF44-4906-99A8-F6F429B1D1BC}" srcId="{3B68D690-D562-4746-B664-B7CF11668A91}" destId="{8C208F72-2941-45AE-99B5-E54611401676}" srcOrd="5" destOrd="0" parTransId="{18313526-B87D-482E-ACB7-04233474407D}" sibTransId="{2055A049-19CE-4B27-B595-3C276E3E0A88}"/>
    <dgm:cxn modelId="{7DAEA70A-6C0E-48EF-92B7-7C442A0B8AFB}" type="presOf" srcId="{E332C564-C5B3-4F4F-98D7-50455AB3AF88}" destId="{66E8C072-FE0C-41EE-BC71-EAFC1C1271F3}" srcOrd="0" destOrd="0" presId="urn:microsoft.com/office/officeart/2016/7/layout/RepeatingBendingProcessNew"/>
    <dgm:cxn modelId="{3457FE12-10DB-49A9-846C-354D188EBFCA}" type="presOf" srcId="{44428F8A-4932-41F3-AEA2-43F5F30A98C5}" destId="{4F9828D0-BB6D-4FCA-A441-D7A9A7A6AC73}" srcOrd="1" destOrd="0" presId="urn:microsoft.com/office/officeart/2016/7/layout/RepeatingBendingProcessNew"/>
    <dgm:cxn modelId="{3C2E7522-6437-40DF-8CEA-57AAEC81EF3A}" type="presOf" srcId="{293501E7-F964-494A-A5B1-60B9F4749E38}" destId="{34B06966-FAB9-44B8-A73C-B78F0A854098}" srcOrd="0" destOrd="0" presId="urn:microsoft.com/office/officeart/2016/7/layout/RepeatingBendingProcessNew"/>
    <dgm:cxn modelId="{F473D22A-EFFD-4180-B3A6-2FC2FE8D11DC}" type="presOf" srcId="{034D4BA2-7BA5-4F1F-935D-CF8163E7BE38}" destId="{573812C8-FBB5-453C-8FA8-068E4B848054}" srcOrd="0" destOrd="0" presId="urn:microsoft.com/office/officeart/2016/7/layout/RepeatingBendingProcessNew"/>
    <dgm:cxn modelId="{00C43C36-EF90-48BA-BAD2-B1665481A5C5}" srcId="{3B68D690-D562-4746-B664-B7CF11668A91}" destId="{4B8F567C-CCB2-4CA7-B303-E3074BD962C7}" srcOrd="7" destOrd="0" parTransId="{E8536E35-9F6A-4106-AA46-C80EC2283F17}" sibTransId="{DA936FE3-4249-425A-A9BA-063CACA1C5D6}"/>
    <dgm:cxn modelId="{B996D661-61A7-42F6-B0A0-D9387C79E169}" type="presOf" srcId="{2055A049-19CE-4B27-B595-3C276E3E0A88}" destId="{EF2B84E2-096D-49B4-94B6-3CDAC4539643}" srcOrd="0" destOrd="0" presId="urn:microsoft.com/office/officeart/2016/7/layout/RepeatingBendingProcessNew"/>
    <dgm:cxn modelId="{D51BBE63-62C1-4E20-8BA7-AD2A53776101}" type="presOf" srcId="{41CEAD8F-F3EC-42B4-B7A3-481919426783}" destId="{DF3994E1-4E02-4E45-9A86-F3308F293A7A}" srcOrd="0" destOrd="0" presId="urn:microsoft.com/office/officeart/2016/7/layout/RepeatingBendingProcessNew"/>
    <dgm:cxn modelId="{47068264-3B4A-4FB8-B82C-E6164EEAF62F}" type="presOf" srcId="{2055A049-19CE-4B27-B595-3C276E3E0A88}" destId="{6C187840-4C2C-402B-9F57-E8526B27526B}" srcOrd="1" destOrd="0" presId="urn:microsoft.com/office/officeart/2016/7/layout/RepeatingBendingProcessNew"/>
    <dgm:cxn modelId="{247BD365-ACA6-4CD4-9B97-ACF1BA01C4EE}" srcId="{3B68D690-D562-4746-B664-B7CF11668A91}" destId="{293501E7-F964-494A-A5B1-60B9F4749E38}" srcOrd="6" destOrd="0" parTransId="{D0C61037-7DBF-46AD-AC61-111DEF40C96B}" sibTransId="{3777C889-A68A-4545-B797-9A6958E58369}"/>
    <dgm:cxn modelId="{AF2DB073-8607-4805-A3CE-0670B839FFFF}" type="presOf" srcId="{3B68D690-D562-4746-B664-B7CF11668A91}" destId="{327FFC25-472D-4915-9C1F-5303BAF64640}" srcOrd="0" destOrd="0" presId="urn:microsoft.com/office/officeart/2016/7/layout/RepeatingBendingProcessNew"/>
    <dgm:cxn modelId="{E949D057-0205-44BC-92CB-49E2A424A4CE}" type="presOf" srcId="{4B8F567C-CCB2-4CA7-B303-E3074BD962C7}" destId="{5FF2C266-278E-4E38-B555-466C76A6262B}" srcOrd="0" destOrd="0" presId="urn:microsoft.com/office/officeart/2016/7/layout/RepeatingBendingProcessNew"/>
    <dgm:cxn modelId="{F2C98658-D9DC-44FB-8073-1A49AE36334A}" type="presOf" srcId="{C1B34B7B-9C2B-471C-8C78-65DBB2DAD0CA}" destId="{BBCD8B5D-3D60-4AF8-9584-A588E5F72FBF}" srcOrd="0" destOrd="0" presId="urn:microsoft.com/office/officeart/2016/7/layout/RepeatingBendingProcessNew"/>
    <dgm:cxn modelId="{C9371488-C335-42C9-9D6F-9A54414FA038}" type="presOf" srcId="{41CEAD8F-F3EC-42B4-B7A3-481919426783}" destId="{CB99A4E3-1271-46D1-A447-C5071121656C}" srcOrd="1" destOrd="0" presId="urn:microsoft.com/office/officeart/2016/7/layout/RepeatingBendingProcessNew"/>
    <dgm:cxn modelId="{92A36192-C15E-417A-BF4B-99391189874D}" type="presOf" srcId="{3777C889-A68A-4545-B797-9A6958E58369}" destId="{EC8D083E-E25B-4AAE-8C9F-5DDC2AB6CF9E}" srcOrd="1" destOrd="0" presId="urn:microsoft.com/office/officeart/2016/7/layout/RepeatingBendingProcessNew"/>
    <dgm:cxn modelId="{DEEA2B97-7705-4EE4-869D-A990005BA9CD}" type="presOf" srcId="{44428F8A-4932-41F3-AEA2-43F5F30A98C5}" destId="{1631DF72-4CC9-458A-BA01-07EA82714FB8}" srcOrd="0" destOrd="0" presId="urn:microsoft.com/office/officeart/2016/7/layout/RepeatingBendingProcessNew"/>
    <dgm:cxn modelId="{CD4A659B-1F13-432D-82A9-7E94C98CCD38}" type="presOf" srcId="{CF59EEF7-924D-4AF7-928E-8D72A88A72E9}" destId="{79FBD932-9FE3-4A62-8E30-0A5E67FF40F1}" srcOrd="1" destOrd="0" presId="urn:microsoft.com/office/officeart/2016/7/layout/RepeatingBendingProcessNew"/>
    <dgm:cxn modelId="{24B7FEA3-93AE-4B3F-867C-45D5E7A8968A}" type="presOf" srcId="{DA936FE3-4249-425A-A9BA-063CACA1C5D6}" destId="{108E104A-79CA-4692-BC84-AF4311AC1FDA}" srcOrd="0" destOrd="0" presId="urn:microsoft.com/office/officeart/2016/7/layout/RepeatingBendingProcessNew"/>
    <dgm:cxn modelId="{FDDA5CA5-090D-49CF-AC76-DAF9345612E7}" srcId="{3B68D690-D562-4746-B664-B7CF11668A91}" destId="{51BC07F6-622A-4798-95C4-D56553A967A9}" srcOrd="2" destOrd="0" parTransId="{2C6BC59D-E1D4-408A-8F3E-960EC4AEB564}" sibTransId="{ADE96D63-632E-47D9-8436-CE088355F8DC}"/>
    <dgm:cxn modelId="{905E63A6-B8CC-4388-94D4-379A3FDFD348}" srcId="{3B68D690-D562-4746-B664-B7CF11668A91}" destId="{034D4BA2-7BA5-4F1F-935D-CF8163E7BE38}" srcOrd="1" destOrd="0" parTransId="{D6230400-C9CD-4491-A047-260838C2402E}" sibTransId="{E332C564-C5B3-4F4F-98D7-50455AB3AF88}"/>
    <dgm:cxn modelId="{C69FD3B0-0CB0-43CE-A465-07B969EA8C8B}" type="presOf" srcId="{3777C889-A68A-4545-B797-9A6958E58369}" destId="{C2264BF5-901E-4D82-9DDD-731B5183C379}" srcOrd="0" destOrd="0" presId="urn:microsoft.com/office/officeart/2016/7/layout/RepeatingBendingProcessNew"/>
    <dgm:cxn modelId="{FB1F9ABA-164E-4771-8828-325686571733}" type="presOf" srcId="{ADE96D63-632E-47D9-8436-CE088355F8DC}" destId="{26758CC4-843E-47EE-8049-58B14F1F88A2}" srcOrd="1" destOrd="0" presId="urn:microsoft.com/office/officeart/2016/7/layout/RepeatingBendingProcessNew"/>
    <dgm:cxn modelId="{59B249BE-CC9D-478A-A04E-333511BE13E0}" srcId="{3B68D690-D562-4746-B664-B7CF11668A91}" destId="{1C697EDF-0624-4696-BD4C-617D6C1FA80F}" srcOrd="0" destOrd="0" parTransId="{B0B6BA16-E8AB-4E67-B0EF-5A9DA71F17F5}" sibTransId="{44428F8A-4932-41F3-AEA2-43F5F30A98C5}"/>
    <dgm:cxn modelId="{2E09D2C4-E3C1-4561-990D-7AE879F1BF3E}" srcId="{3B68D690-D562-4746-B664-B7CF11668A91}" destId="{8F37CD23-A8D9-4D5F-B447-383633130B3B}" srcOrd="8" destOrd="0" parTransId="{FEF9100F-99E2-47FC-8E74-751BEBE751AE}" sibTransId="{BB00D3EE-93DE-4E16-8839-D140D3306ACF}"/>
    <dgm:cxn modelId="{0D3B50CF-DD61-4FAE-9732-4C2FC09B4A36}" type="presOf" srcId="{8F37CD23-A8D9-4D5F-B447-383633130B3B}" destId="{A6AEAA5D-529D-46C8-9D6A-0D7360212235}" srcOrd="0" destOrd="0" presId="urn:microsoft.com/office/officeart/2016/7/layout/RepeatingBendingProcessNew"/>
    <dgm:cxn modelId="{F2295FD1-FB3A-497F-84AA-1277949BDAA4}" type="presOf" srcId="{1C697EDF-0624-4696-BD4C-617D6C1FA80F}" destId="{31C5D2B3-22F0-4060-A533-E6EB6C92AD2C}" srcOrd="0" destOrd="0" presId="urn:microsoft.com/office/officeart/2016/7/layout/RepeatingBendingProcessNew"/>
    <dgm:cxn modelId="{C766DBD9-1E9D-4D72-AC2C-0DFAC300E574}" type="presOf" srcId="{330AD6DA-4A14-4DB5-B5A7-368EB8DD9BBE}" destId="{09EA35F9-9BB4-453A-A265-5382699B2584}" srcOrd="0" destOrd="0" presId="urn:microsoft.com/office/officeart/2016/7/layout/RepeatingBendingProcessNew"/>
    <dgm:cxn modelId="{927FBFE1-7E70-418B-97B6-7B4B1DB10C54}" type="presOf" srcId="{8C208F72-2941-45AE-99B5-E54611401676}" destId="{A56871EE-05C3-4477-9F81-E8A8377FB04C}" srcOrd="0" destOrd="0" presId="urn:microsoft.com/office/officeart/2016/7/layout/RepeatingBendingProcessNew"/>
    <dgm:cxn modelId="{B58FC8E5-2FB0-43BD-84A3-E359B9A2B94B}" type="presOf" srcId="{E332C564-C5B3-4F4F-98D7-50455AB3AF88}" destId="{128BF24F-5093-48B6-ABCC-66915FF45AB8}" srcOrd="1" destOrd="0" presId="urn:microsoft.com/office/officeart/2016/7/layout/RepeatingBendingProcessNew"/>
    <dgm:cxn modelId="{4425C8E7-435D-46F6-968D-38B950EF2D0B}" type="presOf" srcId="{ADE96D63-632E-47D9-8436-CE088355F8DC}" destId="{630A5F8C-DB07-48C0-A58F-CC61E994D9FB}" srcOrd="0" destOrd="0" presId="urn:microsoft.com/office/officeart/2016/7/layout/RepeatingBendingProcessNew"/>
    <dgm:cxn modelId="{FB4AA1EF-0E67-4AB5-AD63-E309BCC73C8B}" srcId="{3B68D690-D562-4746-B664-B7CF11668A91}" destId="{330AD6DA-4A14-4DB5-B5A7-368EB8DD9BBE}" srcOrd="3" destOrd="0" parTransId="{11333858-CD9B-4F14-A5CA-3A48DF04CDE9}" sibTransId="{41CEAD8F-F3EC-42B4-B7A3-481919426783}"/>
    <dgm:cxn modelId="{3DD098F5-46B2-4225-BB91-8BB408FD3A4E}" type="presOf" srcId="{51BC07F6-622A-4798-95C4-D56553A967A9}" destId="{2777CBDD-4F85-4A46-B9EB-75B1E652373F}" srcOrd="0" destOrd="0" presId="urn:microsoft.com/office/officeart/2016/7/layout/RepeatingBendingProcessNew"/>
    <dgm:cxn modelId="{A1D61AFA-E6CC-4C21-A26D-729F67FB5D7C}" srcId="{3B68D690-D562-4746-B664-B7CF11668A91}" destId="{C1B34B7B-9C2B-471C-8C78-65DBB2DAD0CA}" srcOrd="4" destOrd="0" parTransId="{963AF727-2E49-4275-8291-56BCCAAD8887}" sibTransId="{CF59EEF7-924D-4AF7-928E-8D72A88A72E9}"/>
    <dgm:cxn modelId="{15C483FB-59A4-4B5F-B366-9109CF2EFA77}" type="presOf" srcId="{CF59EEF7-924D-4AF7-928E-8D72A88A72E9}" destId="{9DB8D002-D2BF-428A-99DF-F35E4D9415EC}" srcOrd="0" destOrd="0" presId="urn:microsoft.com/office/officeart/2016/7/layout/RepeatingBendingProcessNew"/>
    <dgm:cxn modelId="{2D64DAE1-661E-4A4A-82BF-0E0B037722DE}" type="presParOf" srcId="{327FFC25-472D-4915-9C1F-5303BAF64640}" destId="{31C5D2B3-22F0-4060-A533-E6EB6C92AD2C}" srcOrd="0" destOrd="0" presId="urn:microsoft.com/office/officeart/2016/7/layout/RepeatingBendingProcessNew"/>
    <dgm:cxn modelId="{B6387F39-C3BD-44DA-85B9-0C3C850F312E}" type="presParOf" srcId="{327FFC25-472D-4915-9C1F-5303BAF64640}" destId="{1631DF72-4CC9-458A-BA01-07EA82714FB8}" srcOrd="1" destOrd="0" presId="urn:microsoft.com/office/officeart/2016/7/layout/RepeatingBendingProcessNew"/>
    <dgm:cxn modelId="{DC23F553-E8EB-4BE4-A9D3-F9B930764EDC}" type="presParOf" srcId="{1631DF72-4CC9-458A-BA01-07EA82714FB8}" destId="{4F9828D0-BB6D-4FCA-A441-D7A9A7A6AC73}" srcOrd="0" destOrd="0" presId="urn:microsoft.com/office/officeart/2016/7/layout/RepeatingBendingProcessNew"/>
    <dgm:cxn modelId="{5B145B63-E02C-41B4-B563-232B848A37BE}" type="presParOf" srcId="{327FFC25-472D-4915-9C1F-5303BAF64640}" destId="{573812C8-FBB5-453C-8FA8-068E4B848054}" srcOrd="2" destOrd="0" presId="urn:microsoft.com/office/officeart/2016/7/layout/RepeatingBendingProcessNew"/>
    <dgm:cxn modelId="{C10F9693-3A0C-456D-BBC8-B431AB928AE3}" type="presParOf" srcId="{327FFC25-472D-4915-9C1F-5303BAF64640}" destId="{66E8C072-FE0C-41EE-BC71-EAFC1C1271F3}" srcOrd="3" destOrd="0" presId="urn:microsoft.com/office/officeart/2016/7/layout/RepeatingBendingProcessNew"/>
    <dgm:cxn modelId="{7D235AE0-9E8F-4E3C-BD32-37EFF90E9195}" type="presParOf" srcId="{66E8C072-FE0C-41EE-BC71-EAFC1C1271F3}" destId="{128BF24F-5093-48B6-ABCC-66915FF45AB8}" srcOrd="0" destOrd="0" presId="urn:microsoft.com/office/officeart/2016/7/layout/RepeatingBendingProcessNew"/>
    <dgm:cxn modelId="{8FE0F1B4-FF9D-4C7E-9C35-DD70CF1291DD}" type="presParOf" srcId="{327FFC25-472D-4915-9C1F-5303BAF64640}" destId="{2777CBDD-4F85-4A46-B9EB-75B1E652373F}" srcOrd="4" destOrd="0" presId="urn:microsoft.com/office/officeart/2016/7/layout/RepeatingBendingProcessNew"/>
    <dgm:cxn modelId="{2A6B0C71-0C4C-445E-9AE9-D006AE66C26B}" type="presParOf" srcId="{327FFC25-472D-4915-9C1F-5303BAF64640}" destId="{630A5F8C-DB07-48C0-A58F-CC61E994D9FB}" srcOrd="5" destOrd="0" presId="urn:microsoft.com/office/officeart/2016/7/layout/RepeatingBendingProcessNew"/>
    <dgm:cxn modelId="{2AFB0DFB-71D3-4E3F-A496-0172CE594CEC}" type="presParOf" srcId="{630A5F8C-DB07-48C0-A58F-CC61E994D9FB}" destId="{26758CC4-843E-47EE-8049-58B14F1F88A2}" srcOrd="0" destOrd="0" presId="urn:microsoft.com/office/officeart/2016/7/layout/RepeatingBendingProcessNew"/>
    <dgm:cxn modelId="{1795D90C-4FE0-4414-8402-225E36313496}" type="presParOf" srcId="{327FFC25-472D-4915-9C1F-5303BAF64640}" destId="{09EA35F9-9BB4-453A-A265-5382699B2584}" srcOrd="6" destOrd="0" presId="urn:microsoft.com/office/officeart/2016/7/layout/RepeatingBendingProcessNew"/>
    <dgm:cxn modelId="{548642AF-E3A0-4E6C-9DEF-5CE4F4B0DAC5}" type="presParOf" srcId="{327FFC25-472D-4915-9C1F-5303BAF64640}" destId="{DF3994E1-4E02-4E45-9A86-F3308F293A7A}" srcOrd="7" destOrd="0" presId="urn:microsoft.com/office/officeart/2016/7/layout/RepeatingBendingProcessNew"/>
    <dgm:cxn modelId="{46B5E301-F5B5-455B-AF57-1B24B8041F2F}" type="presParOf" srcId="{DF3994E1-4E02-4E45-9A86-F3308F293A7A}" destId="{CB99A4E3-1271-46D1-A447-C5071121656C}" srcOrd="0" destOrd="0" presId="urn:microsoft.com/office/officeart/2016/7/layout/RepeatingBendingProcessNew"/>
    <dgm:cxn modelId="{C3DCBD00-69D9-483A-9227-E7227ABBF17A}" type="presParOf" srcId="{327FFC25-472D-4915-9C1F-5303BAF64640}" destId="{BBCD8B5D-3D60-4AF8-9584-A588E5F72FBF}" srcOrd="8" destOrd="0" presId="urn:microsoft.com/office/officeart/2016/7/layout/RepeatingBendingProcessNew"/>
    <dgm:cxn modelId="{71F0DCD1-95D5-4AEE-A957-34BC5AB2B3DF}" type="presParOf" srcId="{327FFC25-472D-4915-9C1F-5303BAF64640}" destId="{9DB8D002-D2BF-428A-99DF-F35E4D9415EC}" srcOrd="9" destOrd="0" presId="urn:microsoft.com/office/officeart/2016/7/layout/RepeatingBendingProcessNew"/>
    <dgm:cxn modelId="{8559620B-5CCE-42D7-B5E6-87FB1E532CC2}" type="presParOf" srcId="{9DB8D002-D2BF-428A-99DF-F35E4D9415EC}" destId="{79FBD932-9FE3-4A62-8E30-0A5E67FF40F1}" srcOrd="0" destOrd="0" presId="urn:microsoft.com/office/officeart/2016/7/layout/RepeatingBendingProcessNew"/>
    <dgm:cxn modelId="{F5F444CF-F6D8-4282-8AE9-45BC62A8D346}" type="presParOf" srcId="{327FFC25-472D-4915-9C1F-5303BAF64640}" destId="{A56871EE-05C3-4477-9F81-E8A8377FB04C}" srcOrd="10" destOrd="0" presId="urn:microsoft.com/office/officeart/2016/7/layout/RepeatingBendingProcessNew"/>
    <dgm:cxn modelId="{97907002-D228-4703-9955-6D0A62542BC7}" type="presParOf" srcId="{327FFC25-472D-4915-9C1F-5303BAF64640}" destId="{EF2B84E2-096D-49B4-94B6-3CDAC4539643}" srcOrd="11" destOrd="0" presId="urn:microsoft.com/office/officeart/2016/7/layout/RepeatingBendingProcessNew"/>
    <dgm:cxn modelId="{50B80183-8A55-46BB-85E7-B02CC75BA5D2}" type="presParOf" srcId="{EF2B84E2-096D-49B4-94B6-3CDAC4539643}" destId="{6C187840-4C2C-402B-9F57-E8526B27526B}" srcOrd="0" destOrd="0" presId="urn:microsoft.com/office/officeart/2016/7/layout/RepeatingBendingProcessNew"/>
    <dgm:cxn modelId="{53334A0A-0374-4685-B102-06A3837EA9BC}" type="presParOf" srcId="{327FFC25-472D-4915-9C1F-5303BAF64640}" destId="{34B06966-FAB9-44B8-A73C-B78F0A854098}" srcOrd="12" destOrd="0" presId="urn:microsoft.com/office/officeart/2016/7/layout/RepeatingBendingProcessNew"/>
    <dgm:cxn modelId="{5604991D-E6E0-49F2-82D1-F2EAD942E2B8}" type="presParOf" srcId="{327FFC25-472D-4915-9C1F-5303BAF64640}" destId="{C2264BF5-901E-4D82-9DDD-731B5183C379}" srcOrd="13" destOrd="0" presId="urn:microsoft.com/office/officeart/2016/7/layout/RepeatingBendingProcessNew"/>
    <dgm:cxn modelId="{F2B4B7C4-362E-4CD9-B6FA-30D1BF1715C2}" type="presParOf" srcId="{C2264BF5-901E-4D82-9DDD-731B5183C379}" destId="{EC8D083E-E25B-4AAE-8C9F-5DDC2AB6CF9E}" srcOrd="0" destOrd="0" presId="urn:microsoft.com/office/officeart/2016/7/layout/RepeatingBendingProcessNew"/>
    <dgm:cxn modelId="{3A712C9E-A385-4097-88FD-6E8792E42C37}" type="presParOf" srcId="{327FFC25-472D-4915-9C1F-5303BAF64640}" destId="{5FF2C266-278E-4E38-B555-466C76A6262B}" srcOrd="14" destOrd="0" presId="urn:microsoft.com/office/officeart/2016/7/layout/RepeatingBendingProcessNew"/>
    <dgm:cxn modelId="{D882FD12-2112-4DA1-A0A3-B3082B2DD413}" type="presParOf" srcId="{327FFC25-472D-4915-9C1F-5303BAF64640}" destId="{108E104A-79CA-4692-BC84-AF4311AC1FDA}" srcOrd="15" destOrd="0" presId="urn:microsoft.com/office/officeart/2016/7/layout/RepeatingBendingProcessNew"/>
    <dgm:cxn modelId="{E07C4E08-D80C-4C5F-94E0-A7E70D605519}" type="presParOf" srcId="{108E104A-79CA-4692-BC84-AF4311AC1FDA}" destId="{EAFBA095-0AC2-4B3D-A24C-B93C6C4D7C6D}" srcOrd="0" destOrd="0" presId="urn:microsoft.com/office/officeart/2016/7/layout/RepeatingBendingProcessNew"/>
    <dgm:cxn modelId="{85030E20-6CD1-4A91-AF9F-149CA26277BF}" type="presParOf" srcId="{327FFC25-472D-4915-9C1F-5303BAF64640}" destId="{A6AEAA5D-529D-46C8-9D6A-0D7360212235}" srcOrd="16" destOrd="0" presId="urn:microsoft.com/office/officeart/2016/7/layout/RepeatingBendingProcessNew"/>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34291F5-2CB7-4E33-A72C-32A4AE4EA301}" type="doc">
      <dgm:prSet loTypeId="urn:microsoft.com/office/officeart/2016/7/layout/RepeatingBendingProcessNew" loCatId="process" qsTypeId="urn:microsoft.com/office/officeart/2005/8/quickstyle/simple1" qsCatId="simple" csTypeId="urn:microsoft.com/office/officeart/2005/8/colors/colorful2" csCatId="colorful" phldr="1"/>
      <dgm:spPr/>
      <dgm:t>
        <a:bodyPr/>
        <a:lstStyle/>
        <a:p>
          <a:endParaRPr lang="en-US"/>
        </a:p>
      </dgm:t>
    </dgm:pt>
    <dgm:pt modelId="{8A628BED-55BD-49FD-82E3-387C298BC6FA}">
      <dgm:prSet/>
      <dgm:spPr/>
      <dgm:t>
        <a:bodyPr/>
        <a:lstStyle/>
        <a:p>
          <a:endParaRPr lang="en-US" dirty="0"/>
        </a:p>
      </dgm:t>
    </dgm:pt>
    <dgm:pt modelId="{9D07857D-411F-449A-B5F2-5B1D3992986C}" type="parTrans" cxnId="{169E7BB3-2660-4104-87F0-433F8D2381B3}">
      <dgm:prSet/>
      <dgm:spPr/>
      <dgm:t>
        <a:bodyPr/>
        <a:lstStyle/>
        <a:p>
          <a:endParaRPr lang="en-US"/>
        </a:p>
      </dgm:t>
    </dgm:pt>
    <dgm:pt modelId="{3080A468-D9AC-4F97-ADAB-CFB86D098CD3}" type="sibTrans" cxnId="{169E7BB3-2660-4104-87F0-433F8D2381B3}">
      <dgm:prSet/>
      <dgm:spPr/>
      <dgm:t>
        <a:bodyPr/>
        <a:lstStyle/>
        <a:p>
          <a:endParaRPr lang="en-US"/>
        </a:p>
      </dgm:t>
    </dgm:pt>
    <dgm:pt modelId="{C2B57C2B-9D70-41BA-8E49-B43BD5F3BDD8}">
      <dgm:prSet/>
      <dgm:spPr/>
      <dgm:t>
        <a:bodyPr/>
        <a:lstStyle/>
        <a:p>
          <a:r>
            <a:rPr lang="en-US"/>
            <a:t>Describe suspects location on arrival. If not on scene, attempt to locate subject. Obtain contact information</a:t>
          </a:r>
        </a:p>
      </dgm:t>
    </dgm:pt>
    <dgm:pt modelId="{F446A792-09F3-47DA-A6DF-3CDBE086FEF3}" type="parTrans" cxnId="{2CD0DDDC-1F05-4696-A1C6-E6C8E0A4AE8D}">
      <dgm:prSet/>
      <dgm:spPr/>
      <dgm:t>
        <a:bodyPr/>
        <a:lstStyle/>
        <a:p>
          <a:endParaRPr lang="en-US"/>
        </a:p>
      </dgm:t>
    </dgm:pt>
    <dgm:pt modelId="{99FE21F3-496A-4EE2-AB21-FB2AFAEA63D7}" type="sibTrans" cxnId="{2CD0DDDC-1F05-4696-A1C6-E6C8E0A4AE8D}">
      <dgm:prSet/>
      <dgm:spPr/>
      <dgm:t>
        <a:bodyPr/>
        <a:lstStyle/>
        <a:p>
          <a:endParaRPr lang="en-US"/>
        </a:p>
      </dgm:t>
    </dgm:pt>
    <dgm:pt modelId="{4AC0670A-A451-495B-909B-B355DECB9493}">
      <dgm:prSet/>
      <dgm:spPr/>
      <dgm:t>
        <a:bodyPr/>
        <a:lstStyle/>
        <a:p>
          <a:endParaRPr lang="en-US" dirty="0"/>
        </a:p>
      </dgm:t>
    </dgm:pt>
    <dgm:pt modelId="{5673C306-6FD6-4380-8E55-13A0868FD056}" type="parTrans" cxnId="{08DB2EF0-809D-466A-A887-7F083E979CAA}">
      <dgm:prSet/>
      <dgm:spPr/>
      <dgm:t>
        <a:bodyPr/>
        <a:lstStyle/>
        <a:p>
          <a:endParaRPr lang="en-US"/>
        </a:p>
      </dgm:t>
    </dgm:pt>
    <dgm:pt modelId="{A6AFC5BA-327F-4C3A-8773-44939B92425B}" type="sibTrans" cxnId="{08DB2EF0-809D-466A-A887-7F083E979CAA}">
      <dgm:prSet/>
      <dgm:spPr/>
      <dgm:t>
        <a:bodyPr/>
        <a:lstStyle/>
        <a:p>
          <a:endParaRPr lang="en-US"/>
        </a:p>
      </dgm:t>
    </dgm:pt>
    <dgm:pt modelId="{23679C1F-82D4-4BE6-A346-562C9F7D3D03}">
      <dgm:prSet/>
      <dgm:spPr/>
      <dgm:t>
        <a:bodyPr/>
        <a:lstStyle/>
        <a:p>
          <a:r>
            <a:rPr lang="en-US"/>
            <a:t>Describe Physical and Emotional condition. Document, describe and photograph any injuries or lack of injuries. </a:t>
          </a:r>
        </a:p>
      </dgm:t>
    </dgm:pt>
    <dgm:pt modelId="{98AE5478-C81E-4490-AF3A-B0A951DCAC5A}" type="parTrans" cxnId="{6B7C0A3C-0845-4F51-BD57-703F3C93B7A0}">
      <dgm:prSet/>
      <dgm:spPr/>
      <dgm:t>
        <a:bodyPr/>
        <a:lstStyle/>
        <a:p>
          <a:endParaRPr lang="en-US"/>
        </a:p>
      </dgm:t>
    </dgm:pt>
    <dgm:pt modelId="{6379532B-D7B3-42F7-B699-3E7C9A300E1E}" type="sibTrans" cxnId="{6B7C0A3C-0845-4F51-BD57-703F3C93B7A0}">
      <dgm:prSet/>
      <dgm:spPr/>
      <dgm:t>
        <a:bodyPr/>
        <a:lstStyle/>
        <a:p>
          <a:endParaRPr lang="en-US"/>
        </a:p>
      </dgm:t>
    </dgm:pt>
    <dgm:pt modelId="{0BA7CFEC-A3B4-4CEA-A2A4-D97DFD704C1E}">
      <dgm:prSet custT="1"/>
      <dgm:spPr/>
      <dgm:t>
        <a:bodyPr/>
        <a:lstStyle/>
        <a:p>
          <a:endParaRPr lang="en-US" sz="1400" dirty="0"/>
        </a:p>
      </dgm:t>
    </dgm:pt>
    <dgm:pt modelId="{B6BF2B6A-30F0-4209-A09C-A53F242EEC02}" type="parTrans" cxnId="{A0B846EB-4711-4097-8C58-65C76202CE4B}">
      <dgm:prSet/>
      <dgm:spPr/>
      <dgm:t>
        <a:bodyPr/>
        <a:lstStyle/>
        <a:p>
          <a:endParaRPr lang="en-US"/>
        </a:p>
      </dgm:t>
    </dgm:pt>
    <dgm:pt modelId="{0F4A15B4-D40F-4946-898F-3B5BF4A0D084}" type="sibTrans" cxnId="{A0B846EB-4711-4097-8C58-65C76202CE4B}">
      <dgm:prSet/>
      <dgm:spPr/>
      <dgm:t>
        <a:bodyPr/>
        <a:lstStyle/>
        <a:p>
          <a:endParaRPr lang="en-US"/>
        </a:p>
      </dgm:t>
    </dgm:pt>
    <dgm:pt modelId="{4D2D04EC-6CA7-4BDC-9282-3978A95B3E33}">
      <dgm:prSet custT="1"/>
      <dgm:spPr/>
      <dgm:t>
        <a:bodyPr/>
        <a:lstStyle/>
        <a:p>
          <a:r>
            <a:rPr lang="en-US" sz="1400" dirty="0"/>
            <a:t>Document evidence of illicit drug use, prescription drug and alcohol use by the suspect, conduct examination, obtain blood/fluid sample, and add charge if appropriate.</a:t>
          </a:r>
        </a:p>
      </dgm:t>
    </dgm:pt>
    <dgm:pt modelId="{62F4D8C8-38B6-435B-ADE1-E471E60AC595}" type="parTrans" cxnId="{EF9342CD-8952-4E94-AFD9-99F99A2BCB71}">
      <dgm:prSet/>
      <dgm:spPr/>
      <dgm:t>
        <a:bodyPr/>
        <a:lstStyle/>
        <a:p>
          <a:endParaRPr lang="en-US"/>
        </a:p>
      </dgm:t>
    </dgm:pt>
    <dgm:pt modelId="{5DCC7476-7B91-4A96-9FA5-A88347CCE6D4}" type="sibTrans" cxnId="{EF9342CD-8952-4E94-AFD9-99F99A2BCB71}">
      <dgm:prSet/>
      <dgm:spPr/>
      <dgm:t>
        <a:bodyPr/>
        <a:lstStyle/>
        <a:p>
          <a:endParaRPr lang="en-US"/>
        </a:p>
      </dgm:t>
    </dgm:pt>
    <dgm:pt modelId="{99807DA5-020F-4C63-8713-950236C83471}">
      <dgm:prSet/>
      <dgm:spPr/>
      <dgm:t>
        <a:bodyPr/>
        <a:lstStyle/>
        <a:p>
          <a:endParaRPr lang="en-US" dirty="0"/>
        </a:p>
      </dgm:t>
    </dgm:pt>
    <dgm:pt modelId="{42DA04F5-A973-42EA-9194-C848C126E6B5}" type="parTrans" cxnId="{76759E57-FB32-4EE3-8F1E-DFCA339CF383}">
      <dgm:prSet/>
      <dgm:spPr/>
      <dgm:t>
        <a:bodyPr/>
        <a:lstStyle/>
        <a:p>
          <a:endParaRPr lang="en-US"/>
        </a:p>
      </dgm:t>
    </dgm:pt>
    <dgm:pt modelId="{36360C0D-143D-49DE-B063-5E6639D3825F}" type="sibTrans" cxnId="{76759E57-FB32-4EE3-8F1E-DFCA339CF383}">
      <dgm:prSet/>
      <dgm:spPr/>
      <dgm:t>
        <a:bodyPr/>
        <a:lstStyle/>
        <a:p>
          <a:endParaRPr lang="en-US"/>
        </a:p>
      </dgm:t>
    </dgm:pt>
    <dgm:pt modelId="{E3CCF26D-471E-4934-97D3-F2EDF415F1A9}">
      <dgm:prSet/>
      <dgm:spPr/>
      <dgm:t>
        <a:bodyPr/>
        <a:lstStyle/>
        <a:p>
          <a:r>
            <a:rPr lang="en-US"/>
            <a:t>Inquire about mental health history, diagnoses, suicidal ideation, and medications. </a:t>
          </a:r>
        </a:p>
      </dgm:t>
    </dgm:pt>
    <dgm:pt modelId="{8FE6281F-CD80-4F61-A56B-9F1AD8F8452A}" type="parTrans" cxnId="{4F64EE8D-BC3A-49CF-87E1-F429F9DCB16F}">
      <dgm:prSet/>
      <dgm:spPr/>
      <dgm:t>
        <a:bodyPr/>
        <a:lstStyle/>
        <a:p>
          <a:endParaRPr lang="en-US"/>
        </a:p>
      </dgm:t>
    </dgm:pt>
    <dgm:pt modelId="{2E54153E-3DF9-4E81-9DE2-8FA4C8E230FF}" type="sibTrans" cxnId="{4F64EE8D-BC3A-49CF-87E1-F429F9DCB16F}">
      <dgm:prSet/>
      <dgm:spPr/>
      <dgm:t>
        <a:bodyPr/>
        <a:lstStyle/>
        <a:p>
          <a:endParaRPr lang="en-US"/>
        </a:p>
      </dgm:t>
    </dgm:pt>
    <dgm:pt modelId="{196B0080-517A-4BB4-BDF3-CDB1A3984D48}">
      <dgm:prSet/>
      <dgm:spPr/>
      <dgm:t>
        <a:bodyPr/>
        <a:lstStyle/>
        <a:p>
          <a:endParaRPr lang="en-US" dirty="0"/>
        </a:p>
      </dgm:t>
    </dgm:pt>
    <dgm:pt modelId="{C7261192-59DD-4433-A093-5EDF4379B769}" type="parTrans" cxnId="{D3C65EF6-9309-4F3A-B718-5D552E578654}">
      <dgm:prSet/>
      <dgm:spPr/>
      <dgm:t>
        <a:bodyPr/>
        <a:lstStyle/>
        <a:p>
          <a:endParaRPr lang="en-US"/>
        </a:p>
      </dgm:t>
    </dgm:pt>
    <dgm:pt modelId="{15266535-6D5B-4F4A-AB69-45C3ECC228F9}" type="sibTrans" cxnId="{D3C65EF6-9309-4F3A-B718-5D552E578654}">
      <dgm:prSet/>
      <dgm:spPr/>
      <dgm:t>
        <a:bodyPr/>
        <a:lstStyle/>
        <a:p>
          <a:endParaRPr lang="en-US"/>
        </a:p>
      </dgm:t>
    </dgm:pt>
    <dgm:pt modelId="{17375803-FA64-48CE-8D02-DBA30B017B74}">
      <dgm:prSet/>
      <dgm:spPr/>
      <dgm:t>
        <a:bodyPr/>
        <a:lstStyle/>
        <a:p>
          <a:r>
            <a:rPr lang="en-US"/>
            <a:t>Admonish as necessary</a:t>
          </a:r>
        </a:p>
      </dgm:t>
    </dgm:pt>
    <dgm:pt modelId="{C740EE6E-B1E8-46C3-8796-DB45FBA206AA}" type="parTrans" cxnId="{011B5B8D-881D-495D-915E-75153D879BB9}">
      <dgm:prSet/>
      <dgm:spPr/>
      <dgm:t>
        <a:bodyPr/>
        <a:lstStyle/>
        <a:p>
          <a:endParaRPr lang="en-US"/>
        </a:p>
      </dgm:t>
    </dgm:pt>
    <dgm:pt modelId="{1C8C1242-C6AA-42CA-B4FA-02045D6B8DA2}" type="sibTrans" cxnId="{011B5B8D-881D-495D-915E-75153D879BB9}">
      <dgm:prSet/>
      <dgm:spPr/>
      <dgm:t>
        <a:bodyPr/>
        <a:lstStyle/>
        <a:p>
          <a:endParaRPr lang="en-US"/>
        </a:p>
      </dgm:t>
    </dgm:pt>
    <dgm:pt modelId="{BA435A40-5648-4FE4-BB35-C3C810AE6EBF}">
      <dgm:prSet/>
      <dgm:spPr/>
      <dgm:t>
        <a:bodyPr/>
        <a:lstStyle/>
        <a:p>
          <a:endParaRPr lang="en-US" dirty="0"/>
        </a:p>
      </dgm:t>
    </dgm:pt>
    <dgm:pt modelId="{7ED43C29-BE67-4E8E-8701-6D46AC742612}" type="parTrans" cxnId="{A2552F04-9E23-4563-90FE-F87CCBEBC78C}">
      <dgm:prSet/>
      <dgm:spPr/>
      <dgm:t>
        <a:bodyPr/>
        <a:lstStyle/>
        <a:p>
          <a:endParaRPr lang="en-US"/>
        </a:p>
      </dgm:t>
    </dgm:pt>
    <dgm:pt modelId="{77CAFFA4-6E8D-451A-BFEE-805BBFF53BD4}" type="sibTrans" cxnId="{A2552F04-9E23-4563-90FE-F87CCBEBC78C}">
      <dgm:prSet/>
      <dgm:spPr/>
      <dgm:t>
        <a:bodyPr/>
        <a:lstStyle/>
        <a:p>
          <a:endParaRPr lang="en-US"/>
        </a:p>
      </dgm:t>
    </dgm:pt>
    <dgm:pt modelId="{6CEC3CE7-2806-477B-83A8-432D075BAF0E}">
      <dgm:prSet/>
      <dgm:spPr/>
      <dgm:t>
        <a:bodyPr/>
        <a:lstStyle/>
        <a:p>
          <a:r>
            <a:rPr lang="en-US"/>
            <a:t>Consider requesting a bail enhancement in situations where the amount listed in the bail schedule is insufficient to ensure the victim's safety. </a:t>
          </a:r>
        </a:p>
      </dgm:t>
    </dgm:pt>
    <dgm:pt modelId="{2A352B20-2C26-43FC-A0AE-EBBD77213F22}" type="parTrans" cxnId="{75BFB37F-22E3-47DE-9E7E-E3DCEFAFF5EE}">
      <dgm:prSet/>
      <dgm:spPr/>
      <dgm:t>
        <a:bodyPr/>
        <a:lstStyle/>
        <a:p>
          <a:endParaRPr lang="en-US"/>
        </a:p>
      </dgm:t>
    </dgm:pt>
    <dgm:pt modelId="{8D3D4B8F-B4E3-45E5-8AE6-797C4A0D31D7}" type="sibTrans" cxnId="{75BFB37F-22E3-47DE-9E7E-E3DCEFAFF5EE}">
      <dgm:prSet/>
      <dgm:spPr/>
      <dgm:t>
        <a:bodyPr/>
        <a:lstStyle/>
        <a:p>
          <a:endParaRPr lang="en-US"/>
        </a:p>
      </dgm:t>
    </dgm:pt>
    <dgm:pt modelId="{E85A4CB0-03E3-4507-8E12-047C4C33A092}" type="pres">
      <dgm:prSet presAssocID="{634291F5-2CB7-4E33-A72C-32A4AE4EA301}" presName="Name0" presStyleCnt="0">
        <dgm:presLayoutVars>
          <dgm:dir/>
          <dgm:resizeHandles val="exact"/>
        </dgm:presLayoutVars>
      </dgm:prSet>
      <dgm:spPr/>
    </dgm:pt>
    <dgm:pt modelId="{6696F46F-91EE-44D0-9B73-3B44C196990C}" type="pres">
      <dgm:prSet presAssocID="{8A628BED-55BD-49FD-82E3-387C298BC6FA}" presName="node" presStyleLbl="node1" presStyleIdx="0" presStyleCnt="6">
        <dgm:presLayoutVars>
          <dgm:bulletEnabled val="1"/>
        </dgm:presLayoutVars>
      </dgm:prSet>
      <dgm:spPr/>
    </dgm:pt>
    <dgm:pt modelId="{0ABFF4CC-614C-472D-9BBD-E3EB9034035B}" type="pres">
      <dgm:prSet presAssocID="{3080A468-D9AC-4F97-ADAB-CFB86D098CD3}" presName="sibTrans" presStyleLbl="sibTrans1D1" presStyleIdx="0" presStyleCnt="5"/>
      <dgm:spPr/>
    </dgm:pt>
    <dgm:pt modelId="{3FB8A48E-5176-4BB5-808A-7AA63CC4C311}" type="pres">
      <dgm:prSet presAssocID="{3080A468-D9AC-4F97-ADAB-CFB86D098CD3}" presName="connectorText" presStyleLbl="sibTrans1D1" presStyleIdx="0" presStyleCnt="5"/>
      <dgm:spPr/>
    </dgm:pt>
    <dgm:pt modelId="{4934631E-7C83-4115-A0F7-AD4B3F93556A}" type="pres">
      <dgm:prSet presAssocID="{4AC0670A-A451-495B-909B-B355DECB9493}" presName="node" presStyleLbl="node1" presStyleIdx="1" presStyleCnt="6">
        <dgm:presLayoutVars>
          <dgm:bulletEnabled val="1"/>
        </dgm:presLayoutVars>
      </dgm:prSet>
      <dgm:spPr/>
    </dgm:pt>
    <dgm:pt modelId="{61F82D33-95D8-4F39-8FA9-E5A94F2656CB}" type="pres">
      <dgm:prSet presAssocID="{A6AFC5BA-327F-4C3A-8773-44939B92425B}" presName="sibTrans" presStyleLbl="sibTrans1D1" presStyleIdx="1" presStyleCnt="5"/>
      <dgm:spPr/>
    </dgm:pt>
    <dgm:pt modelId="{9045FEAE-1D43-4325-ACC7-44B1AC366CA7}" type="pres">
      <dgm:prSet presAssocID="{A6AFC5BA-327F-4C3A-8773-44939B92425B}" presName="connectorText" presStyleLbl="sibTrans1D1" presStyleIdx="1" presStyleCnt="5"/>
      <dgm:spPr/>
    </dgm:pt>
    <dgm:pt modelId="{B5E12DE8-D359-4B0C-8F66-5C24BFD494CA}" type="pres">
      <dgm:prSet presAssocID="{0BA7CFEC-A3B4-4CEA-A2A4-D97DFD704C1E}" presName="node" presStyleLbl="node1" presStyleIdx="2" presStyleCnt="6">
        <dgm:presLayoutVars>
          <dgm:bulletEnabled val="1"/>
        </dgm:presLayoutVars>
      </dgm:prSet>
      <dgm:spPr/>
    </dgm:pt>
    <dgm:pt modelId="{FC66DD02-D8FC-4D82-9265-2EC332D6214C}" type="pres">
      <dgm:prSet presAssocID="{0F4A15B4-D40F-4946-898F-3B5BF4A0D084}" presName="sibTrans" presStyleLbl="sibTrans1D1" presStyleIdx="2" presStyleCnt="5"/>
      <dgm:spPr/>
    </dgm:pt>
    <dgm:pt modelId="{A4953471-CDA3-416D-ABD6-3AEFA8005D60}" type="pres">
      <dgm:prSet presAssocID="{0F4A15B4-D40F-4946-898F-3B5BF4A0D084}" presName="connectorText" presStyleLbl="sibTrans1D1" presStyleIdx="2" presStyleCnt="5"/>
      <dgm:spPr/>
    </dgm:pt>
    <dgm:pt modelId="{D13BB23F-8993-43E2-BC98-3EC947306E39}" type="pres">
      <dgm:prSet presAssocID="{99807DA5-020F-4C63-8713-950236C83471}" presName="node" presStyleLbl="node1" presStyleIdx="3" presStyleCnt="6">
        <dgm:presLayoutVars>
          <dgm:bulletEnabled val="1"/>
        </dgm:presLayoutVars>
      </dgm:prSet>
      <dgm:spPr/>
    </dgm:pt>
    <dgm:pt modelId="{9468DA98-F064-4BAA-988B-1C456BA59F85}" type="pres">
      <dgm:prSet presAssocID="{36360C0D-143D-49DE-B063-5E6639D3825F}" presName="sibTrans" presStyleLbl="sibTrans1D1" presStyleIdx="3" presStyleCnt="5"/>
      <dgm:spPr/>
    </dgm:pt>
    <dgm:pt modelId="{7CEED54D-A4E6-47A9-AD52-BEDC45CD11D8}" type="pres">
      <dgm:prSet presAssocID="{36360C0D-143D-49DE-B063-5E6639D3825F}" presName="connectorText" presStyleLbl="sibTrans1D1" presStyleIdx="3" presStyleCnt="5"/>
      <dgm:spPr/>
    </dgm:pt>
    <dgm:pt modelId="{6E681FB7-3C45-4668-8FF0-57CD0308D3CA}" type="pres">
      <dgm:prSet presAssocID="{196B0080-517A-4BB4-BDF3-CDB1A3984D48}" presName="node" presStyleLbl="node1" presStyleIdx="4" presStyleCnt="6">
        <dgm:presLayoutVars>
          <dgm:bulletEnabled val="1"/>
        </dgm:presLayoutVars>
      </dgm:prSet>
      <dgm:spPr/>
    </dgm:pt>
    <dgm:pt modelId="{5E35F0B2-CAD8-4447-BCFC-A7303830991F}" type="pres">
      <dgm:prSet presAssocID="{15266535-6D5B-4F4A-AB69-45C3ECC228F9}" presName="sibTrans" presStyleLbl="sibTrans1D1" presStyleIdx="4" presStyleCnt="5"/>
      <dgm:spPr/>
    </dgm:pt>
    <dgm:pt modelId="{76765CBA-1663-4ADE-AEE4-61FECAD7A890}" type="pres">
      <dgm:prSet presAssocID="{15266535-6D5B-4F4A-AB69-45C3ECC228F9}" presName="connectorText" presStyleLbl="sibTrans1D1" presStyleIdx="4" presStyleCnt="5"/>
      <dgm:spPr/>
    </dgm:pt>
    <dgm:pt modelId="{A143BEB5-EFDD-4CF1-9530-6FFC7961945E}" type="pres">
      <dgm:prSet presAssocID="{BA435A40-5648-4FE4-BB35-C3C810AE6EBF}" presName="node" presStyleLbl="node1" presStyleIdx="5" presStyleCnt="6">
        <dgm:presLayoutVars>
          <dgm:bulletEnabled val="1"/>
        </dgm:presLayoutVars>
      </dgm:prSet>
      <dgm:spPr/>
    </dgm:pt>
  </dgm:ptLst>
  <dgm:cxnLst>
    <dgm:cxn modelId="{4537C501-F6C1-45E1-98D4-A7B579F5E9E8}" type="presOf" srcId="{36360C0D-143D-49DE-B063-5E6639D3825F}" destId="{9468DA98-F064-4BAA-988B-1C456BA59F85}" srcOrd="0" destOrd="0" presId="urn:microsoft.com/office/officeart/2016/7/layout/RepeatingBendingProcessNew"/>
    <dgm:cxn modelId="{BAF38502-F8AC-4051-967D-77EAE9BF6E6C}" type="presOf" srcId="{BA435A40-5648-4FE4-BB35-C3C810AE6EBF}" destId="{A143BEB5-EFDD-4CF1-9530-6FFC7961945E}" srcOrd="0" destOrd="0" presId="urn:microsoft.com/office/officeart/2016/7/layout/RepeatingBendingProcessNew"/>
    <dgm:cxn modelId="{A2552F04-9E23-4563-90FE-F87CCBEBC78C}" srcId="{634291F5-2CB7-4E33-A72C-32A4AE4EA301}" destId="{BA435A40-5648-4FE4-BB35-C3C810AE6EBF}" srcOrd="5" destOrd="0" parTransId="{7ED43C29-BE67-4E8E-8701-6D46AC742612}" sibTransId="{77CAFFA4-6E8D-451A-BFEE-805BBFF53BD4}"/>
    <dgm:cxn modelId="{4506AB05-FD4A-4887-BDF4-107C0636EFED}" type="presOf" srcId="{4AC0670A-A451-495B-909B-B355DECB9493}" destId="{4934631E-7C83-4115-A0F7-AD4B3F93556A}" srcOrd="0" destOrd="0" presId="urn:microsoft.com/office/officeart/2016/7/layout/RepeatingBendingProcessNew"/>
    <dgm:cxn modelId="{2528F308-ED1F-48EF-A6DC-D31A28581757}" type="presOf" srcId="{15266535-6D5B-4F4A-AB69-45C3ECC228F9}" destId="{5E35F0B2-CAD8-4447-BCFC-A7303830991F}" srcOrd="0" destOrd="0" presId="urn:microsoft.com/office/officeart/2016/7/layout/RepeatingBendingProcessNew"/>
    <dgm:cxn modelId="{6B7C0A3C-0845-4F51-BD57-703F3C93B7A0}" srcId="{4AC0670A-A451-495B-909B-B355DECB9493}" destId="{23679C1F-82D4-4BE6-A346-562C9F7D3D03}" srcOrd="0" destOrd="0" parTransId="{98AE5478-C81E-4490-AF3A-B0A951DCAC5A}" sibTransId="{6379532B-D7B3-42F7-B699-3E7C9A300E1E}"/>
    <dgm:cxn modelId="{E3E2006A-C7AC-497E-BE88-57112BF2E724}" type="presOf" srcId="{C2B57C2B-9D70-41BA-8E49-B43BD5F3BDD8}" destId="{6696F46F-91EE-44D0-9B73-3B44C196990C}" srcOrd="0" destOrd="1" presId="urn:microsoft.com/office/officeart/2016/7/layout/RepeatingBendingProcessNew"/>
    <dgm:cxn modelId="{19C5294C-9079-4720-8732-FD1033EF2A8B}" type="presOf" srcId="{3080A468-D9AC-4F97-ADAB-CFB86D098CD3}" destId="{3FB8A48E-5176-4BB5-808A-7AA63CC4C311}" srcOrd="1" destOrd="0" presId="urn:microsoft.com/office/officeart/2016/7/layout/RepeatingBendingProcessNew"/>
    <dgm:cxn modelId="{02F96A55-A1A7-44D2-8472-AD1C1C3C5DFA}" type="presOf" srcId="{A6AFC5BA-327F-4C3A-8773-44939B92425B}" destId="{61F82D33-95D8-4F39-8FA9-E5A94F2656CB}" srcOrd="0" destOrd="0" presId="urn:microsoft.com/office/officeart/2016/7/layout/RepeatingBendingProcessNew"/>
    <dgm:cxn modelId="{7AE35A75-6DB4-48BC-88EB-238BDD4FB558}" type="presOf" srcId="{23679C1F-82D4-4BE6-A346-562C9F7D3D03}" destId="{4934631E-7C83-4115-A0F7-AD4B3F93556A}" srcOrd="0" destOrd="1" presId="urn:microsoft.com/office/officeart/2016/7/layout/RepeatingBendingProcessNew"/>
    <dgm:cxn modelId="{46C1E575-DE67-4CBE-A998-7B1186268576}" type="presOf" srcId="{A6AFC5BA-327F-4C3A-8773-44939B92425B}" destId="{9045FEAE-1D43-4325-ACC7-44B1AC366CA7}" srcOrd="1" destOrd="0" presId="urn:microsoft.com/office/officeart/2016/7/layout/RepeatingBendingProcessNew"/>
    <dgm:cxn modelId="{76759E57-FB32-4EE3-8F1E-DFCA339CF383}" srcId="{634291F5-2CB7-4E33-A72C-32A4AE4EA301}" destId="{99807DA5-020F-4C63-8713-950236C83471}" srcOrd="3" destOrd="0" parTransId="{42DA04F5-A973-42EA-9194-C848C126E6B5}" sibTransId="{36360C0D-143D-49DE-B063-5E6639D3825F}"/>
    <dgm:cxn modelId="{75BFB37F-22E3-47DE-9E7E-E3DCEFAFF5EE}" srcId="{BA435A40-5648-4FE4-BB35-C3C810AE6EBF}" destId="{6CEC3CE7-2806-477B-83A8-432D075BAF0E}" srcOrd="0" destOrd="0" parTransId="{2A352B20-2C26-43FC-A0AE-EBBD77213F22}" sibTransId="{8D3D4B8F-B4E3-45E5-8AE6-797C4A0D31D7}"/>
    <dgm:cxn modelId="{6D4A9281-BBF5-439F-A5F2-E55649BA16BD}" type="presOf" srcId="{634291F5-2CB7-4E33-A72C-32A4AE4EA301}" destId="{E85A4CB0-03E3-4507-8E12-047C4C33A092}" srcOrd="0" destOrd="0" presId="urn:microsoft.com/office/officeart/2016/7/layout/RepeatingBendingProcessNew"/>
    <dgm:cxn modelId="{FD1E3D86-003B-4187-856D-467D0D258038}" type="presOf" srcId="{3080A468-D9AC-4F97-ADAB-CFB86D098CD3}" destId="{0ABFF4CC-614C-472D-9BBD-E3EB9034035B}" srcOrd="0" destOrd="0" presId="urn:microsoft.com/office/officeart/2016/7/layout/RepeatingBendingProcessNew"/>
    <dgm:cxn modelId="{B7EA7588-E841-4306-8D9B-A40C8B1F2A38}" type="presOf" srcId="{E3CCF26D-471E-4934-97D3-F2EDF415F1A9}" destId="{D13BB23F-8993-43E2-BC98-3EC947306E39}" srcOrd="0" destOrd="1" presId="urn:microsoft.com/office/officeart/2016/7/layout/RepeatingBendingProcessNew"/>
    <dgm:cxn modelId="{E4DC9988-AB27-4585-B1B6-539630D74FD6}" type="presOf" srcId="{99807DA5-020F-4C63-8713-950236C83471}" destId="{D13BB23F-8993-43E2-BC98-3EC947306E39}" srcOrd="0" destOrd="0" presId="urn:microsoft.com/office/officeart/2016/7/layout/RepeatingBendingProcessNew"/>
    <dgm:cxn modelId="{011B5B8D-881D-495D-915E-75153D879BB9}" srcId="{196B0080-517A-4BB4-BDF3-CDB1A3984D48}" destId="{17375803-FA64-48CE-8D02-DBA30B017B74}" srcOrd="0" destOrd="0" parTransId="{C740EE6E-B1E8-46C3-8796-DB45FBA206AA}" sibTransId="{1C8C1242-C6AA-42CA-B4FA-02045D6B8DA2}"/>
    <dgm:cxn modelId="{9793C88D-A5D7-4111-A945-85E8D3539417}" type="presOf" srcId="{15266535-6D5B-4F4A-AB69-45C3ECC228F9}" destId="{76765CBA-1663-4ADE-AEE4-61FECAD7A890}" srcOrd="1" destOrd="0" presId="urn:microsoft.com/office/officeart/2016/7/layout/RepeatingBendingProcessNew"/>
    <dgm:cxn modelId="{4F64EE8D-BC3A-49CF-87E1-F429F9DCB16F}" srcId="{99807DA5-020F-4C63-8713-950236C83471}" destId="{E3CCF26D-471E-4934-97D3-F2EDF415F1A9}" srcOrd="0" destOrd="0" parTransId="{8FE6281F-CD80-4F61-A56B-9F1AD8F8452A}" sibTransId="{2E54153E-3DF9-4E81-9DE2-8FA4C8E230FF}"/>
    <dgm:cxn modelId="{08C9558E-0E59-4123-BA78-78EF7EF6312B}" type="presOf" srcId="{4D2D04EC-6CA7-4BDC-9282-3978A95B3E33}" destId="{B5E12DE8-D359-4B0C-8F66-5C24BFD494CA}" srcOrd="0" destOrd="1" presId="urn:microsoft.com/office/officeart/2016/7/layout/RepeatingBendingProcessNew"/>
    <dgm:cxn modelId="{1F9AB1A2-A903-4D84-84F7-C15448FE9B63}" type="presOf" srcId="{36360C0D-143D-49DE-B063-5E6639D3825F}" destId="{7CEED54D-A4E6-47A9-AD52-BEDC45CD11D8}" srcOrd="1" destOrd="0" presId="urn:microsoft.com/office/officeart/2016/7/layout/RepeatingBendingProcessNew"/>
    <dgm:cxn modelId="{169E7BB3-2660-4104-87F0-433F8D2381B3}" srcId="{634291F5-2CB7-4E33-A72C-32A4AE4EA301}" destId="{8A628BED-55BD-49FD-82E3-387C298BC6FA}" srcOrd="0" destOrd="0" parTransId="{9D07857D-411F-449A-B5F2-5B1D3992986C}" sibTransId="{3080A468-D9AC-4F97-ADAB-CFB86D098CD3}"/>
    <dgm:cxn modelId="{EF9342CD-8952-4E94-AFD9-99F99A2BCB71}" srcId="{0BA7CFEC-A3B4-4CEA-A2A4-D97DFD704C1E}" destId="{4D2D04EC-6CA7-4BDC-9282-3978A95B3E33}" srcOrd="0" destOrd="0" parTransId="{62F4D8C8-38B6-435B-ADE1-E471E60AC595}" sibTransId="{5DCC7476-7B91-4A96-9FA5-A88347CCE6D4}"/>
    <dgm:cxn modelId="{114C30D8-23FF-4135-BDEB-82602E068850}" type="presOf" srcId="{6CEC3CE7-2806-477B-83A8-432D075BAF0E}" destId="{A143BEB5-EFDD-4CF1-9530-6FFC7961945E}" srcOrd="0" destOrd="1" presId="urn:microsoft.com/office/officeart/2016/7/layout/RepeatingBendingProcessNew"/>
    <dgm:cxn modelId="{2CD0DDDC-1F05-4696-A1C6-E6C8E0A4AE8D}" srcId="{8A628BED-55BD-49FD-82E3-387C298BC6FA}" destId="{C2B57C2B-9D70-41BA-8E49-B43BD5F3BDD8}" srcOrd="0" destOrd="0" parTransId="{F446A792-09F3-47DA-A6DF-3CDBE086FEF3}" sibTransId="{99FE21F3-496A-4EE2-AB21-FB2AFAEA63D7}"/>
    <dgm:cxn modelId="{61D149E2-539E-4B27-8CC5-5B40F0EE6412}" type="presOf" srcId="{0F4A15B4-D40F-4946-898F-3B5BF4A0D084}" destId="{FC66DD02-D8FC-4D82-9265-2EC332D6214C}" srcOrd="0" destOrd="0" presId="urn:microsoft.com/office/officeart/2016/7/layout/RepeatingBendingProcessNew"/>
    <dgm:cxn modelId="{F7283DE3-13A0-4BE5-9506-7AE90DE9B967}" type="presOf" srcId="{196B0080-517A-4BB4-BDF3-CDB1A3984D48}" destId="{6E681FB7-3C45-4668-8FF0-57CD0308D3CA}" srcOrd="0" destOrd="0" presId="urn:microsoft.com/office/officeart/2016/7/layout/RepeatingBendingProcessNew"/>
    <dgm:cxn modelId="{A0B846EB-4711-4097-8C58-65C76202CE4B}" srcId="{634291F5-2CB7-4E33-A72C-32A4AE4EA301}" destId="{0BA7CFEC-A3B4-4CEA-A2A4-D97DFD704C1E}" srcOrd="2" destOrd="0" parTransId="{B6BF2B6A-30F0-4209-A09C-A53F242EEC02}" sibTransId="{0F4A15B4-D40F-4946-898F-3B5BF4A0D084}"/>
    <dgm:cxn modelId="{2A370AEE-21D3-446E-9D8B-01631B84BF30}" type="presOf" srcId="{0F4A15B4-D40F-4946-898F-3B5BF4A0D084}" destId="{A4953471-CDA3-416D-ABD6-3AEFA8005D60}" srcOrd="1" destOrd="0" presId="urn:microsoft.com/office/officeart/2016/7/layout/RepeatingBendingProcessNew"/>
    <dgm:cxn modelId="{08DB2EF0-809D-466A-A887-7F083E979CAA}" srcId="{634291F5-2CB7-4E33-A72C-32A4AE4EA301}" destId="{4AC0670A-A451-495B-909B-B355DECB9493}" srcOrd="1" destOrd="0" parTransId="{5673C306-6FD6-4380-8E55-13A0868FD056}" sibTransId="{A6AFC5BA-327F-4C3A-8773-44939B92425B}"/>
    <dgm:cxn modelId="{9FA557F1-C532-4BF3-A205-0242E5873D11}" type="presOf" srcId="{17375803-FA64-48CE-8D02-DBA30B017B74}" destId="{6E681FB7-3C45-4668-8FF0-57CD0308D3CA}" srcOrd="0" destOrd="1" presId="urn:microsoft.com/office/officeart/2016/7/layout/RepeatingBendingProcessNew"/>
    <dgm:cxn modelId="{D3C65EF6-9309-4F3A-B718-5D552E578654}" srcId="{634291F5-2CB7-4E33-A72C-32A4AE4EA301}" destId="{196B0080-517A-4BB4-BDF3-CDB1A3984D48}" srcOrd="4" destOrd="0" parTransId="{C7261192-59DD-4433-A093-5EDF4379B769}" sibTransId="{15266535-6D5B-4F4A-AB69-45C3ECC228F9}"/>
    <dgm:cxn modelId="{6CA210F7-0FD2-4F95-A57F-E3DD72655D4B}" type="presOf" srcId="{8A628BED-55BD-49FD-82E3-387C298BC6FA}" destId="{6696F46F-91EE-44D0-9B73-3B44C196990C}" srcOrd="0" destOrd="0" presId="urn:microsoft.com/office/officeart/2016/7/layout/RepeatingBendingProcessNew"/>
    <dgm:cxn modelId="{A5DE2FFE-8DA5-4B7B-9D3C-4A484ADB2266}" type="presOf" srcId="{0BA7CFEC-A3B4-4CEA-A2A4-D97DFD704C1E}" destId="{B5E12DE8-D359-4B0C-8F66-5C24BFD494CA}" srcOrd="0" destOrd="0" presId="urn:microsoft.com/office/officeart/2016/7/layout/RepeatingBendingProcessNew"/>
    <dgm:cxn modelId="{408F58CB-A0A0-4337-A2D8-0CBB228286C2}" type="presParOf" srcId="{E85A4CB0-03E3-4507-8E12-047C4C33A092}" destId="{6696F46F-91EE-44D0-9B73-3B44C196990C}" srcOrd="0" destOrd="0" presId="urn:microsoft.com/office/officeart/2016/7/layout/RepeatingBendingProcessNew"/>
    <dgm:cxn modelId="{A9AADF05-288D-4BB7-A351-1D908DC2D20F}" type="presParOf" srcId="{E85A4CB0-03E3-4507-8E12-047C4C33A092}" destId="{0ABFF4CC-614C-472D-9BBD-E3EB9034035B}" srcOrd="1" destOrd="0" presId="urn:microsoft.com/office/officeart/2016/7/layout/RepeatingBendingProcessNew"/>
    <dgm:cxn modelId="{F48FDF53-DB51-4962-A3B6-35BAB84E1ABA}" type="presParOf" srcId="{0ABFF4CC-614C-472D-9BBD-E3EB9034035B}" destId="{3FB8A48E-5176-4BB5-808A-7AA63CC4C311}" srcOrd="0" destOrd="0" presId="urn:microsoft.com/office/officeart/2016/7/layout/RepeatingBendingProcessNew"/>
    <dgm:cxn modelId="{7F6982B8-317F-4040-860C-2C622E8FC22B}" type="presParOf" srcId="{E85A4CB0-03E3-4507-8E12-047C4C33A092}" destId="{4934631E-7C83-4115-A0F7-AD4B3F93556A}" srcOrd="2" destOrd="0" presId="urn:microsoft.com/office/officeart/2016/7/layout/RepeatingBendingProcessNew"/>
    <dgm:cxn modelId="{ABE2EA33-A320-48F5-A50C-D9320256A58D}" type="presParOf" srcId="{E85A4CB0-03E3-4507-8E12-047C4C33A092}" destId="{61F82D33-95D8-4F39-8FA9-E5A94F2656CB}" srcOrd="3" destOrd="0" presId="urn:microsoft.com/office/officeart/2016/7/layout/RepeatingBendingProcessNew"/>
    <dgm:cxn modelId="{89722F2E-89A1-4B82-A710-C9DE561C78E9}" type="presParOf" srcId="{61F82D33-95D8-4F39-8FA9-E5A94F2656CB}" destId="{9045FEAE-1D43-4325-ACC7-44B1AC366CA7}" srcOrd="0" destOrd="0" presId="urn:microsoft.com/office/officeart/2016/7/layout/RepeatingBendingProcessNew"/>
    <dgm:cxn modelId="{1CBD1F94-3584-43AB-A3EC-B7C318ED200A}" type="presParOf" srcId="{E85A4CB0-03E3-4507-8E12-047C4C33A092}" destId="{B5E12DE8-D359-4B0C-8F66-5C24BFD494CA}" srcOrd="4" destOrd="0" presId="urn:microsoft.com/office/officeart/2016/7/layout/RepeatingBendingProcessNew"/>
    <dgm:cxn modelId="{F14EE561-C3C4-4540-901A-54823338E1F7}" type="presParOf" srcId="{E85A4CB0-03E3-4507-8E12-047C4C33A092}" destId="{FC66DD02-D8FC-4D82-9265-2EC332D6214C}" srcOrd="5" destOrd="0" presId="urn:microsoft.com/office/officeart/2016/7/layout/RepeatingBendingProcessNew"/>
    <dgm:cxn modelId="{45832F38-25CD-42AE-B246-82D0CED7B753}" type="presParOf" srcId="{FC66DD02-D8FC-4D82-9265-2EC332D6214C}" destId="{A4953471-CDA3-416D-ABD6-3AEFA8005D60}" srcOrd="0" destOrd="0" presId="urn:microsoft.com/office/officeart/2016/7/layout/RepeatingBendingProcessNew"/>
    <dgm:cxn modelId="{8EB4B982-BC14-4F13-BE63-E7F5687B3303}" type="presParOf" srcId="{E85A4CB0-03E3-4507-8E12-047C4C33A092}" destId="{D13BB23F-8993-43E2-BC98-3EC947306E39}" srcOrd="6" destOrd="0" presId="urn:microsoft.com/office/officeart/2016/7/layout/RepeatingBendingProcessNew"/>
    <dgm:cxn modelId="{212AF287-33B1-4681-9B2F-EBBD8245D5D8}" type="presParOf" srcId="{E85A4CB0-03E3-4507-8E12-047C4C33A092}" destId="{9468DA98-F064-4BAA-988B-1C456BA59F85}" srcOrd="7" destOrd="0" presId="urn:microsoft.com/office/officeart/2016/7/layout/RepeatingBendingProcessNew"/>
    <dgm:cxn modelId="{8EEDE962-FF8D-44FF-9357-CE8BBF607F1F}" type="presParOf" srcId="{9468DA98-F064-4BAA-988B-1C456BA59F85}" destId="{7CEED54D-A4E6-47A9-AD52-BEDC45CD11D8}" srcOrd="0" destOrd="0" presId="urn:microsoft.com/office/officeart/2016/7/layout/RepeatingBendingProcessNew"/>
    <dgm:cxn modelId="{69C9A918-1ED2-44A7-8C9A-4647A0A9F084}" type="presParOf" srcId="{E85A4CB0-03E3-4507-8E12-047C4C33A092}" destId="{6E681FB7-3C45-4668-8FF0-57CD0308D3CA}" srcOrd="8" destOrd="0" presId="urn:microsoft.com/office/officeart/2016/7/layout/RepeatingBendingProcessNew"/>
    <dgm:cxn modelId="{6948D805-D4E8-4865-A460-FB66310AE0AB}" type="presParOf" srcId="{E85A4CB0-03E3-4507-8E12-047C4C33A092}" destId="{5E35F0B2-CAD8-4447-BCFC-A7303830991F}" srcOrd="9" destOrd="0" presId="urn:microsoft.com/office/officeart/2016/7/layout/RepeatingBendingProcessNew"/>
    <dgm:cxn modelId="{39F1EAB2-6ADB-46AB-9A5A-07A6D9A23A22}" type="presParOf" srcId="{5E35F0B2-CAD8-4447-BCFC-A7303830991F}" destId="{76765CBA-1663-4ADE-AEE4-61FECAD7A890}" srcOrd="0" destOrd="0" presId="urn:microsoft.com/office/officeart/2016/7/layout/RepeatingBendingProcessNew"/>
    <dgm:cxn modelId="{34FBCA11-C827-447B-B757-98D387D17C95}" type="presParOf" srcId="{E85A4CB0-03E3-4507-8E12-047C4C33A092}" destId="{A143BEB5-EFDD-4CF1-9530-6FFC7961945E}" srcOrd="10" destOrd="0" presId="urn:microsoft.com/office/officeart/2016/7/layout/RepeatingBendingProcessNew"/>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8825CF9-1B3B-46E3-B6C9-45FED2C2A0F4}" type="doc">
      <dgm:prSet loTypeId="urn:microsoft.com/office/officeart/2005/8/layout/vList5" loCatId="list" qsTypeId="urn:microsoft.com/office/officeart/2005/8/quickstyle/simple1" qsCatId="simple" csTypeId="urn:microsoft.com/office/officeart/2005/8/colors/colorful2" csCatId="colorful" phldr="1"/>
      <dgm:spPr/>
      <dgm:t>
        <a:bodyPr/>
        <a:lstStyle/>
        <a:p>
          <a:endParaRPr lang="en-US"/>
        </a:p>
      </dgm:t>
    </dgm:pt>
    <dgm:pt modelId="{9390CC38-B96C-4A5A-97B5-6BCA5DDECEE5}">
      <dgm:prSet/>
      <dgm:spPr/>
      <dgm:t>
        <a:bodyPr/>
        <a:lstStyle/>
        <a:p>
          <a:r>
            <a:rPr lang="en-US" dirty="0"/>
            <a:t>Height/weight of the parties </a:t>
          </a:r>
        </a:p>
      </dgm:t>
    </dgm:pt>
    <dgm:pt modelId="{7BDE9A59-6CED-4A20-A1BA-14F979F4C225}" type="parTrans" cxnId="{F62A0F13-44DC-490F-B5DA-227D5535C646}">
      <dgm:prSet/>
      <dgm:spPr/>
      <dgm:t>
        <a:bodyPr/>
        <a:lstStyle/>
        <a:p>
          <a:endParaRPr lang="en-US"/>
        </a:p>
      </dgm:t>
    </dgm:pt>
    <dgm:pt modelId="{1FD5ACBF-1F17-4118-A5F7-A8FC4E6520E2}" type="sibTrans" cxnId="{F62A0F13-44DC-490F-B5DA-227D5535C646}">
      <dgm:prSet/>
      <dgm:spPr/>
      <dgm:t>
        <a:bodyPr/>
        <a:lstStyle/>
        <a:p>
          <a:endParaRPr lang="en-US"/>
        </a:p>
      </dgm:t>
    </dgm:pt>
    <dgm:pt modelId="{D614BC8A-843F-455C-BB8A-FE35AC44E419}">
      <dgm:prSet/>
      <dgm:spPr/>
      <dgm:t>
        <a:bodyPr/>
        <a:lstStyle/>
        <a:p>
          <a:r>
            <a:rPr lang="en-US" dirty="0"/>
            <a:t>Criminal history </a:t>
          </a:r>
        </a:p>
      </dgm:t>
    </dgm:pt>
    <dgm:pt modelId="{823683D7-4826-46DA-8627-67F79A23A2BA}" type="parTrans" cxnId="{9CA6C7F2-0366-460A-B2AC-1C35FF339ED2}">
      <dgm:prSet/>
      <dgm:spPr/>
      <dgm:t>
        <a:bodyPr/>
        <a:lstStyle/>
        <a:p>
          <a:endParaRPr lang="en-US"/>
        </a:p>
      </dgm:t>
    </dgm:pt>
    <dgm:pt modelId="{AA7633C5-2DBC-4CBA-A22F-AFF359C60DB1}" type="sibTrans" cxnId="{9CA6C7F2-0366-460A-B2AC-1C35FF339ED2}">
      <dgm:prSet/>
      <dgm:spPr/>
      <dgm:t>
        <a:bodyPr/>
        <a:lstStyle/>
        <a:p>
          <a:endParaRPr lang="en-US"/>
        </a:p>
      </dgm:t>
    </dgm:pt>
    <dgm:pt modelId="{583D62DA-79A7-4817-B08C-848A9305BDD2}">
      <dgm:prSet/>
      <dgm:spPr/>
      <dgm:t>
        <a:bodyPr/>
        <a:lstStyle/>
        <a:p>
          <a:r>
            <a:rPr lang="en-US" dirty="0"/>
            <a:t>Level of violence </a:t>
          </a:r>
        </a:p>
      </dgm:t>
    </dgm:pt>
    <dgm:pt modelId="{13AD980F-55BB-40AF-86BC-C98471AFF173}" type="parTrans" cxnId="{4164CD1E-CCB6-4E37-9D9A-2A7939278952}">
      <dgm:prSet/>
      <dgm:spPr/>
      <dgm:t>
        <a:bodyPr/>
        <a:lstStyle/>
        <a:p>
          <a:endParaRPr lang="en-US"/>
        </a:p>
      </dgm:t>
    </dgm:pt>
    <dgm:pt modelId="{849CB46E-B809-4922-AAE0-333B78CE4CAD}" type="sibTrans" cxnId="{4164CD1E-CCB6-4E37-9D9A-2A7939278952}">
      <dgm:prSet/>
      <dgm:spPr/>
      <dgm:t>
        <a:bodyPr/>
        <a:lstStyle/>
        <a:p>
          <a:endParaRPr lang="en-US"/>
        </a:p>
      </dgm:t>
    </dgm:pt>
    <dgm:pt modelId="{EDA638D4-6D97-4372-99C6-D586E2621E73}">
      <dgm:prSet/>
      <dgm:spPr/>
      <dgm:t>
        <a:bodyPr/>
        <a:lstStyle/>
        <a:p>
          <a:r>
            <a:rPr lang="en-US" dirty="0"/>
            <a:t>Presence of fear </a:t>
          </a:r>
        </a:p>
      </dgm:t>
    </dgm:pt>
    <dgm:pt modelId="{524EEB59-FE3F-433A-9820-E1DFE2194C7A}" type="parTrans" cxnId="{85E2397E-0587-4A2E-8885-20B731095044}">
      <dgm:prSet/>
      <dgm:spPr/>
      <dgm:t>
        <a:bodyPr/>
        <a:lstStyle/>
        <a:p>
          <a:endParaRPr lang="en-US"/>
        </a:p>
      </dgm:t>
    </dgm:pt>
    <dgm:pt modelId="{3734D871-78E6-466D-8DC2-60CA70AC6D88}" type="sibTrans" cxnId="{85E2397E-0587-4A2E-8885-20B731095044}">
      <dgm:prSet/>
      <dgm:spPr/>
      <dgm:t>
        <a:bodyPr/>
        <a:lstStyle/>
        <a:p>
          <a:endParaRPr lang="en-US"/>
        </a:p>
      </dgm:t>
    </dgm:pt>
    <dgm:pt modelId="{0DF37580-988A-4F83-A10B-22D57817706C}">
      <dgm:prSet/>
      <dgm:spPr/>
      <dgm:t>
        <a:bodyPr/>
        <a:lstStyle/>
        <a:p>
          <a:r>
            <a:rPr lang="en-US" dirty="0"/>
            <a:t>Existing court orders </a:t>
          </a:r>
        </a:p>
      </dgm:t>
    </dgm:pt>
    <dgm:pt modelId="{B407343A-151D-4D73-BAF9-2AEB691445CE}" type="parTrans" cxnId="{BFAB0E0C-0E80-488A-95FE-96AECC5A96AA}">
      <dgm:prSet/>
      <dgm:spPr/>
      <dgm:t>
        <a:bodyPr/>
        <a:lstStyle/>
        <a:p>
          <a:endParaRPr lang="en-US"/>
        </a:p>
      </dgm:t>
    </dgm:pt>
    <dgm:pt modelId="{2B6232F8-5349-4F2E-B3DD-6DC4C3481B2C}" type="sibTrans" cxnId="{BFAB0E0C-0E80-488A-95FE-96AECC5A96AA}">
      <dgm:prSet/>
      <dgm:spPr/>
      <dgm:t>
        <a:bodyPr/>
        <a:lstStyle/>
        <a:p>
          <a:endParaRPr lang="en-US"/>
        </a:p>
      </dgm:t>
    </dgm:pt>
    <dgm:pt modelId="{9F9912D9-40E9-4CF0-936B-7B9F8D040F4E}">
      <dgm:prSet/>
      <dgm:spPr/>
      <dgm:t>
        <a:bodyPr/>
        <a:lstStyle/>
        <a:p>
          <a:r>
            <a:rPr lang="en-US" dirty="0"/>
            <a:t>Corroborating witnesses </a:t>
          </a:r>
        </a:p>
      </dgm:t>
    </dgm:pt>
    <dgm:pt modelId="{D2672048-0350-4CCD-B6F0-AC0F47C2FF9F}" type="parTrans" cxnId="{7D11B133-2053-48B4-BB9B-2C415A4D5E9B}">
      <dgm:prSet/>
      <dgm:spPr/>
      <dgm:t>
        <a:bodyPr/>
        <a:lstStyle/>
        <a:p>
          <a:endParaRPr lang="en-US"/>
        </a:p>
      </dgm:t>
    </dgm:pt>
    <dgm:pt modelId="{93B9538B-5CB3-489A-A54A-CD4A2A4B794D}" type="sibTrans" cxnId="{7D11B133-2053-48B4-BB9B-2C415A4D5E9B}">
      <dgm:prSet/>
      <dgm:spPr/>
      <dgm:t>
        <a:bodyPr/>
        <a:lstStyle/>
        <a:p>
          <a:endParaRPr lang="en-US"/>
        </a:p>
      </dgm:t>
    </dgm:pt>
    <dgm:pt modelId="{F42725BD-0133-4C3C-95CE-80F1A0B9FED5}">
      <dgm:prSet/>
      <dgm:spPr/>
      <dgm:t>
        <a:bodyPr/>
        <a:lstStyle/>
        <a:p>
          <a:r>
            <a:rPr lang="en-US" dirty="0"/>
            <a:t>Demeanor of parties </a:t>
          </a:r>
        </a:p>
      </dgm:t>
    </dgm:pt>
    <dgm:pt modelId="{66D2E2F5-F87E-4ACA-9F49-D4C4FF638095}" type="parTrans" cxnId="{1845E24C-9835-4366-96DE-8EFDB3DE3E73}">
      <dgm:prSet/>
      <dgm:spPr/>
      <dgm:t>
        <a:bodyPr/>
        <a:lstStyle/>
        <a:p>
          <a:endParaRPr lang="en-US"/>
        </a:p>
      </dgm:t>
    </dgm:pt>
    <dgm:pt modelId="{8FCA51AA-BE2C-4731-B690-7A3B8B8518C0}" type="sibTrans" cxnId="{1845E24C-9835-4366-96DE-8EFDB3DE3E73}">
      <dgm:prSet/>
      <dgm:spPr/>
      <dgm:t>
        <a:bodyPr/>
        <a:lstStyle/>
        <a:p>
          <a:endParaRPr lang="en-US"/>
        </a:p>
      </dgm:t>
    </dgm:pt>
    <dgm:pt modelId="{B6206E20-B5B6-4642-AFD2-187B578E0F6C}">
      <dgm:prSet/>
      <dgm:spPr/>
      <dgm:t>
        <a:bodyPr/>
        <a:lstStyle/>
        <a:p>
          <a:r>
            <a:rPr lang="en-US" dirty="0"/>
            <a:t>Use of alcohol/drugs </a:t>
          </a:r>
        </a:p>
      </dgm:t>
    </dgm:pt>
    <dgm:pt modelId="{847F9EC2-9CE1-4293-A05B-6A0A7EB747B7}" type="parTrans" cxnId="{96B70347-2783-43CA-83B5-84FAF593EEA5}">
      <dgm:prSet/>
      <dgm:spPr/>
      <dgm:t>
        <a:bodyPr/>
        <a:lstStyle/>
        <a:p>
          <a:endParaRPr lang="en-US"/>
        </a:p>
      </dgm:t>
    </dgm:pt>
    <dgm:pt modelId="{A96C9910-A6D4-4496-81F7-9A0EC99800E1}" type="sibTrans" cxnId="{96B70347-2783-43CA-83B5-84FAF593EEA5}">
      <dgm:prSet/>
      <dgm:spPr/>
      <dgm:t>
        <a:bodyPr/>
        <a:lstStyle/>
        <a:p>
          <a:endParaRPr lang="en-US"/>
        </a:p>
      </dgm:t>
    </dgm:pt>
    <dgm:pt modelId="{52D12591-C14A-4DD3-8E34-2AE1C59132A7}">
      <dgm:prSet/>
      <dgm:spPr/>
      <dgm:t>
        <a:bodyPr/>
        <a:lstStyle/>
        <a:p>
          <a:r>
            <a:rPr lang="en-US" dirty="0"/>
            <a:t>Offensive/defensive injuries (are the injuries consistent with explanation?) </a:t>
          </a:r>
        </a:p>
      </dgm:t>
    </dgm:pt>
    <dgm:pt modelId="{1A1A3C92-9FEC-4020-90D6-E3F0812AED29}" type="parTrans" cxnId="{636A47DC-5A3B-4327-ACFE-E0CA5DAFE5E5}">
      <dgm:prSet/>
      <dgm:spPr/>
      <dgm:t>
        <a:bodyPr/>
        <a:lstStyle/>
        <a:p>
          <a:endParaRPr lang="en-US"/>
        </a:p>
      </dgm:t>
    </dgm:pt>
    <dgm:pt modelId="{A8B9DA09-1B13-461C-990E-66DA8CC366D4}" type="sibTrans" cxnId="{636A47DC-5A3B-4327-ACFE-E0CA5DAFE5E5}">
      <dgm:prSet/>
      <dgm:spPr/>
      <dgm:t>
        <a:bodyPr/>
        <a:lstStyle/>
        <a:p>
          <a:endParaRPr lang="en-US"/>
        </a:p>
      </dgm:t>
    </dgm:pt>
    <dgm:pt modelId="{C925D0E8-06B6-42D8-9EF0-0916B188FAB7}">
      <dgm:prSet/>
      <dgm:spPr/>
      <dgm:t>
        <a:bodyPr/>
        <a:lstStyle/>
        <a:p>
          <a:r>
            <a:rPr lang="en-US" dirty="0"/>
            <a:t>Who was the 911 reporting party? </a:t>
          </a:r>
        </a:p>
      </dgm:t>
    </dgm:pt>
    <dgm:pt modelId="{00E4EC68-2480-47D7-9FCA-7BE23C3328AB}" type="parTrans" cxnId="{BC49B76F-60BA-4F25-A4FD-ED8E95DFCC24}">
      <dgm:prSet/>
      <dgm:spPr/>
      <dgm:t>
        <a:bodyPr/>
        <a:lstStyle/>
        <a:p>
          <a:endParaRPr lang="en-US"/>
        </a:p>
      </dgm:t>
    </dgm:pt>
    <dgm:pt modelId="{069D0AC5-1E04-4115-BA93-BB7D0F8BEA6E}" type="sibTrans" cxnId="{BC49B76F-60BA-4F25-A4FD-ED8E95DFCC24}">
      <dgm:prSet/>
      <dgm:spPr/>
      <dgm:t>
        <a:bodyPr/>
        <a:lstStyle/>
        <a:p>
          <a:endParaRPr lang="en-US"/>
        </a:p>
      </dgm:t>
    </dgm:pt>
    <dgm:pt modelId="{BB38625A-82B3-463E-B13B-05459C9606DA}" type="pres">
      <dgm:prSet presAssocID="{E8825CF9-1B3B-46E3-B6C9-45FED2C2A0F4}" presName="Name0" presStyleCnt="0">
        <dgm:presLayoutVars>
          <dgm:dir/>
          <dgm:animLvl val="lvl"/>
          <dgm:resizeHandles val="exact"/>
        </dgm:presLayoutVars>
      </dgm:prSet>
      <dgm:spPr/>
    </dgm:pt>
    <dgm:pt modelId="{1BF50E00-E98B-4BE4-900C-F81EF750C371}" type="pres">
      <dgm:prSet presAssocID="{9390CC38-B96C-4A5A-97B5-6BCA5DDECEE5}" presName="linNode" presStyleCnt="0"/>
      <dgm:spPr/>
    </dgm:pt>
    <dgm:pt modelId="{610DB16C-D065-4574-BD4A-8FE2FAB7BCFB}" type="pres">
      <dgm:prSet presAssocID="{9390CC38-B96C-4A5A-97B5-6BCA5DDECEE5}" presName="parentText" presStyleLbl="node1" presStyleIdx="0" presStyleCnt="10" custLinFactNeighborX="216" custLinFactNeighborY="-616">
        <dgm:presLayoutVars>
          <dgm:chMax val="1"/>
          <dgm:bulletEnabled val="1"/>
        </dgm:presLayoutVars>
      </dgm:prSet>
      <dgm:spPr/>
    </dgm:pt>
    <dgm:pt modelId="{E57586E1-87FA-4D60-85AB-4E9F98918DCB}" type="pres">
      <dgm:prSet presAssocID="{1FD5ACBF-1F17-4118-A5F7-A8FC4E6520E2}" presName="sp" presStyleCnt="0"/>
      <dgm:spPr/>
    </dgm:pt>
    <dgm:pt modelId="{9AD0AA1D-5C72-4EC5-8B56-58526424199C}" type="pres">
      <dgm:prSet presAssocID="{D614BC8A-843F-455C-BB8A-FE35AC44E419}" presName="linNode" presStyleCnt="0"/>
      <dgm:spPr/>
    </dgm:pt>
    <dgm:pt modelId="{9B7E7330-D7CC-4C11-9F32-D0E36A46454A}" type="pres">
      <dgm:prSet presAssocID="{D614BC8A-843F-455C-BB8A-FE35AC44E419}" presName="parentText" presStyleLbl="node1" presStyleIdx="1" presStyleCnt="10">
        <dgm:presLayoutVars>
          <dgm:chMax val="1"/>
          <dgm:bulletEnabled val="1"/>
        </dgm:presLayoutVars>
      </dgm:prSet>
      <dgm:spPr/>
    </dgm:pt>
    <dgm:pt modelId="{B15B4CF8-6460-4F5D-AF74-85E93585B778}" type="pres">
      <dgm:prSet presAssocID="{AA7633C5-2DBC-4CBA-A22F-AFF359C60DB1}" presName="sp" presStyleCnt="0"/>
      <dgm:spPr/>
    </dgm:pt>
    <dgm:pt modelId="{659B0216-5785-4BFA-A4A2-891C95266570}" type="pres">
      <dgm:prSet presAssocID="{583D62DA-79A7-4817-B08C-848A9305BDD2}" presName="linNode" presStyleCnt="0"/>
      <dgm:spPr/>
    </dgm:pt>
    <dgm:pt modelId="{CF497908-292F-4290-8744-934C39C254C7}" type="pres">
      <dgm:prSet presAssocID="{583D62DA-79A7-4817-B08C-848A9305BDD2}" presName="parentText" presStyleLbl="node1" presStyleIdx="2" presStyleCnt="10">
        <dgm:presLayoutVars>
          <dgm:chMax val="1"/>
          <dgm:bulletEnabled val="1"/>
        </dgm:presLayoutVars>
      </dgm:prSet>
      <dgm:spPr/>
    </dgm:pt>
    <dgm:pt modelId="{0E67828A-2E90-4340-97B7-28B0AEFB8249}" type="pres">
      <dgm:prSet presAssocID="{849CB46E-B809-4922-AAE0-333B78CE4CAD}" presName="sp" presStyleCnt="0"/>
      <dgm:spPr/>
    </dgm:pt>
    <dgm:pt modelId="{3DC22AE4-59C9-48FD-8C71-1B4DA726A93B}" type="pres">
      <dgm:prSet presAssocID="{EDA638D4-6D97-4372-99C6-D586E2621E73}" presName="linNode" presStyleCnt="0"/>
      <dgm:spPr/>
    </dgm:pt>
    <dgm:pt modelId="{A9AB8813-0E35-4B3D-B73E-9D7D669C3BDD}" type="pres">
      <dgm:prSet presAssocID="{EDA638D4-6D97-4372-99C6-D586E2621E73}" presName="parentText" presStyleLbl="node1" presStyleIdx="3" presStyleCnt="10">
        <dgm:presLayoutVars>
          <dgm:chMax val="1"/>
          <dgm:bulletEnabled val="1"/>
        </dgm:presLayoutVars>
      </dgm:prSet>
      <dgm:spPr/>
    </dgm:pt>
    <dgm:pt modelId="{9306ADEB-B5A7-4143-BA72-679F6CCB0FD7}" type="pres">
      <dgm:prSet presAssocID="{3734D871-78E6-466D-8DC2-60CA70AC6D88}" presName="sp" presStyleCnt="0"/>
      <dgm:spPr/>
    </dgm:pt>
    <dgm:pt modelId="{AEFA36CB-E0DA-4FF7-98EB-CCB0A7356330}" type="pres">
      <dgm:prSet presAssocID="{0DF37580-988A-4F83-A10B-22D57817706C}" presName="linNode" presStyleCnt="0"/>
      <dgm:spPr/>
    </dgm:pt>
    <dgm:pt modelId="{377D6837-5509-4415-A642-9C9F96282F48}" type="pres">
      <dgm:prSet presAssocID="{0DF37580-988A-4F83-A10B-22D57817706C}" presName="parentText" presStyleLbl="node1" presStyleIdx="4" presStyleCnt="10">
        <dgm:presLayoutVars>
          <dgm:chMax val="1"/>
          <dgm:bulletEnabled val="1"/>
        </dgm:presLayoutVars>
      </dgm:prSet>
      <dgm:spPr/>
    </dgm:pt>
    <dgm:pt modelId="{1A3E013B-7071-4CBE-B57C-ACA1CEE07FB2}" type="pres">
      <dgm:prSet presAssocID="{2B6232F8-5349-4F2E-B3DD-6DC4C3481B2C}" presName="sp" presStyleCnt="0"/>
      <dgm:spPr/>
    </dgm:pt>
    <dgm:pt modelId="{DD4DA991-CD26-4303-93A2-25E415A39B04}" type="pres">
      <dgm:prSet presAssocID="{9F9912D9-40E9-4CF0-936B-7B9F8D040F4E}" presName="linNode" presStyleCnt="0"/>
      <dgm:spPr/>
    </dgm:pt>
    <dgm:pt modelId="{EBDB57C2-FA63-435F-A9B3-5DE1274F994D}" type="pres">
      <dgm:prSet presAssocID="{9F9912D9-40E9-4CF0-936B-7B9F8D040F4E}" presName="parentText" presStyleLbl="node1" presStyleIdx="5" presStyleCnt="10">
        <dgm:presLayoutVars>
          <dgm:chMax val="1"/>
          <dgm:bulletEnabled val="1"/>
        </dgm:presLayoutVars>
      </dgm:prSet>
      <dgm:spPr/>
    </dgm:pt>
    <dgm:pt modelId="{703806BB-1439-4817-800A-0ADC8BED8664}" type="pres">
      <dgm:prSet presAssocID="{93B9538B-5CB3-489A-A54A-CD4A2A4B794D}" presName="sp" presStyleCnt="0"/>
      <dgm:spPr/>
    </dgm:pt>
    <dgm:pt modelId="{DD161054-25A2-4DDF-8DA3-9C44BDB1D433}" type="pres">
      <dgm:prSet presAssocID="{F42725BD-0133-4C3C-95CE-80F1A0B9FED5}" presName="linNode" presStyleCnt="0"/>
      <dgm:spPr/>
    </dgm:pt>
    <dgm:pt modelId="{401BC740-E437-4B95-A769-AD8098E8FDB6}" type="pres">
      <dgm:prSet presAssocID="{F42725BD-0133-4C3C-95CE-80F1A0B9FED5}" presName="parentText" presStyleLbl="node1" presStyleIdx="6" presStyleCnt="10">
        <dgm:presLayoutVars>
          <dgm:chMax val="1"/>
          <dgm:bulletEnabled val="1"/>
        </dgm:presLayoutVars>
      </dgm:prSet>
      <dgm:spPr/>
    </dgm:pt>
    <dgm:pt modelId="{78FD9E35-1929-42AA-B607-C7A1782F50EE}" type="pres">
      <dgm:prSet presAssocID="{8FCA51AA-BE2C-4731-B690-7A3B8B8518C0}" presName="sp" presStyleCnt="0"/>
      <dgm:spPr/>
    </dgm:pt>
    <dgm:pt modelId="{F68F689C-F7C1-4D63-911B-22C2941E40AD}" type="pres">
      <dgm:prSet presAssocID="{B6206E20-B5B6-4642-AFD2-187B578E0F6C}" presName="linNode" presStyleCnt="0"/>
      <dgm:spPr/>
    </dgm:pt>
    <dgm:pt modelId="{CB7FAA3C-7BA4-4A42-B22D-1E2E1A53D544}" type="pres">
      <dgm:prSet presAssocID="{B6206E20-B5B6-4642-AFD2-187B578E0F6C}" presName="parentText" presStyleLbl="node1" presStyleIdx="7" presStyleCnt="10">
        <dgm:presLayoutVars>
          <dgm:chMax val="1"/>
          <dgm:bulletEnabled val="1"/>
        </dgm:presLayoutVars>
      </dgm:prSet>
      <dgm:spPr/>
    </dgm:pt>
    <dgm:pt modelId="{0F22ACA2-01AE-4830-A126-0FE60CEF6FDB}" type="pres">
      <dgm:prSet presAssocID="{A96C9910-A6D4-4496-81F7-9A0EC99800E1}" presName="sp" presStyleCnt="0"/>
      <dgm:spPr/>
    </dgm:pt>
    <dgm:pt modelId="{E024FBB6-C377-457E-AB7C-3F57E0EB7CE1}" type="pres">
      <dgm:prSet presAssocID="{52D12591-C14A-4DD3-8E34-2AE1C59132A7}" presName="linNode" presStyleCnt="0"/>
      <dgm:spPr/>
    </dgm:pt>
    <dgm:pt modelId="{B6CAEB63-EFB0-403E-A542-2837D54272C0}" type="pres">
      <dgm:prSet presAssocID="{52D12591-C14A-4DD3-8E34-2AE1C59132A7}" presName="parentText" presStyleLbl="node1" presStyleIdx="8" presStyleCnt="10">
        <dgm:presLayoutVars>
          <dgm:chMax val="1"/>
          <dgm:bulletEnabled val="1"/>
        </dgm:presLayoutVars>
      </dgm:prSet>
      <dgm:spPr/>
    </dgm:pt>
    <dgm:pt modelId="{8C0F59B0-DEC0-4FFF-B1FC-F11775FA9857}" type="pres">
      <dgm:prSet presAssocID="{A8B9DA09-1B13-461C-990E-66DA8CC366D4}" presName="sp" presStyleCnt="0"/>
      <dgm:spPr/>
    </dgm:pt>
    <dgm:pt modelId="{B4A35C4D-7F87-4324-A7DD-14B9672628D3}" type="pres">
      <dgm:prSet presAssocID="{C925D0E8-06B6-42D8-9EF0-0916B188FAB7}" presName="linNode" presStyleCnt="0"/>
      <dgm:spPr/>
    </dgm:pt>
    <dgm:pt modelId="{7101DA61-49F9-4D68-B6C6-F41E1504F743}" type="pres">
      <dgm:prSet presAssocID="{C925D0E8-06B6-42D8-9EF0-0916B188FAB7}" presName="parentText" presStyleLbl="node1" presStyleIdx="9" presStyleCnt="10">
        <dgm:presLayoutVars>
          <dgm:chMax val="1"/>
          <dgm:bulletEnabled val="1"/>
        </dgm:presLayoutVars>
      </dgm:prSet>
      <dgm:spPr/>
    </dgm:pt>
  </dgm:ptLst>
  <dgm:cxnLst>
    <dgm:cxn modelId="{3D65DD08-63B0-476F-870A-93BEF162DA30}" type="presOf" srcId="{F42725BD-0133-4C3C-95CE-80F1A0B9FED5}" destId="{401BC740-E437-4B95-A769-AD8098E8FDB6}" srcOrd="0" destOrd="0" presId="urn:microsoft.com/office/officeart/2005/8/layout/vList5"/>
    <dgm:cxn modelId="{BFAB0E0C-0E80-488A-95FE-96AECC5A96AA}" srcId="{E8825CF9-1B3B-46E3-B6C9-45FED2C2A0F4}" destId="{0DF37580-988A-4F83-A10B-22D57817706C}" srcOrd="4" destOrd="0" parTransId="{B407343A-151D-4D73-BAF9-2AEB691445CE}" sibTransId="{2B6232F8-5349-4F2E-B3DD-6DC4C3481B2C}"/>
    <dgm:cxn modelId="{D2474511-13B1-4857-A6AE-6C41600AF265}" type="presOf" srcId="{B6206E20-B5B6-4642-AFD2-187B578E0F6C}" destId="{CB7FAA3C-7BA4-4A42-B22D-1E2E1A53D544}" srcOrd="0" destOrd="0" presId="urn:microsoft.com/office/officeart/2005/8/layout/vList5"/>
    <dgm:cxn modelId="{F62A0F13-44DC-490F-B5DA-227D5535C646}" srcId="{E8825CF9-1B3B-46E3-B6C9-45FED2C2A0F4}" destId="{9390CC38-B96C-4A5A-97B5-6BCA5DDECEE5}" srcOrd="0" destOrd="0" parTransId="{7BDE9A59-6CED-4A20-A1BA-14F979F4C225}" sibTransId="{1FD5ACBF-1F17-4118-A5F7-A8FC4E6520E2}"/>
    <dgm:cxn modelId="{4164CD1E-CCB6-4E37-9D9A-2A7939278952}" srcId="{E8825CF9-1B3B-46E3-B6C9-45FED2C2A0F4}" destId="{583D62DA-79A7-4817-B08C-848A9305BDD2}" srcOrd="2" destOrd="0" parTransId="{13AD980F-55BB-40AF-86BC-C98471AFF173}" sibTransId="{849CB46E-B809-4922-AAE0-333B78CE4CAD}"/>
    <dgm:cxn modelId="{FE0A0522-CB3F-4978-B7B3-DBA258351EE5}" type="presOf" srcId="{9390CC38-B96C-4A5A-97B5-6BCA5DDECEE5}" destId="{610DB16C-D065-4574-BD4A-8FE2FAB7BCFB}" srcOrd="0" destOrd="0" presId="urn:microsoft.com/office/officeart/2005/8/layout/vList5"/>
    <dgm:cxn modelId="{F7C66D30-C87B-4F77-BFEA-465A357C5C36}" type="presOf" srcId="{EDA638D4-6D97-4372-99C6-D586E2621E73}" destId="{A9AB8813-0E35-4B3D-B73E-9D7D669C3BDD}" srcOrd="0" destOrd="0" presId="urn:microsoft.com/office/officeart/2005/8/layout/vList5"/>
    <dgm:cxn modelId="{2F334731-51E8-446A-813A-3E1810B26975}" type="presOf" srcId="{D614BC8A-843F-455C-BB8A-FE35AC44E419}" destId="{9B7E7330-D7CC-4C11-9F32-D0E36A46454A}" srcOrd="0" destOrd="0" presId="urn:microsoft.com/office/officeart/2005/8/layout/vList5"/>
    <dgm:cxn modelId="{7D11B133-2053-48B4-BB9B-2C415A4D5E9B}" srcId="{E8825CF9-1B3B-46E3-B6C9-45FED2C2A0F4}" destId="{9F9912D9-40E9-4CF0-936B-7B9F8D040F4E}" srcOrd="5" destOrd="0" parTransId="{D2672048-0350-4CCD-B6F0-AC0F47C2FF9F}" sibTransId="{93B9538B-5CB3-489A-A54A-CD4A2A4B794D}"/>
    <dgm:cxn modelId="{CDE67638-1B0A-43C7-BD55-1DB5D12BFC13}" type="presOf" srcId="{9F9912D9-40E9-4CF0-936B-7B9F8D040F4E}" destId="{EBDB57C2-FA63-435F-A9B3-5DE1274F994D}" srcOrd="0" destOrd="0" presId="urn:microsoft.com/office/officeart/2005/8/layout/vList5"/>
    <dgm:cxn modelId="{96B70347-2783-43CA-83B5-84FAF593EEA5}" srcId="{E8825CF9-1B3B-46E3-B6C9-45FED2C2A0F4}" destId="{B6206E20-B5B6-4642-AFD2-187B578E0F6C}" srcOrd="7" destOrd="0" parTransId="{847F9EC2-9CE1-4293-A05B-6A0A7EB747B7}" sibTransId="{A96C9910-A6D4-4496-81F7-9A0EC99800E1}"/>
    <dgm:cxn modelId="{C74B146A-9F15-4152-9375-91650F4265A9}" type="presOf" srcId="{E8825CF9-1B3B-46E3-B6C9-45FED2C2A0F4}" destId="{BB38625A-82B3-463E-B13B-05459C9606DA}" srcOrd="0" destOrd="0" presId="urn:microsoft.com/office/officeart/2005/8/layout/vList5"/>
    <dgm:cxn modelId="{1845E24C-9835-4366-96DE-8EFDB3DE3E73}" srcId="{E8825CF9-1B3B-46E3-B6C9-45FED2C2A0F4}" destId="{F42725BD-0133-4C3C-95CE-80F1A0B9FED5}" srcOrd="6" destOrd="0" parTransId="{66D2E2F5-F87E-4ACA-9F49-D4C4FF638095}" sibTransId="{8FCA51AA-BE2C-4731-B690-7A3B8B8518C0}"/>
    <dgm:cxn modelId="{BC49B76F-60BA-4F25-A4FD-ED8E95DFCC24}" srcId="{E8825CF9-1B3B-46E3-B6C9-45FED2C2A0F4}" destId="{C925D0E8-06B6-42D8-9EF0-0916B188FAB7}" srcOrd="9" destOrd="0" parTransId="{00E4EC68-2480-47D7-9FCA-7BE23C3328AB}" sibTransId="{069D0AC5-1E04-4115-BA93-BB7D0F8BEA6E}"/>
    <dgm:cxn modelId="{85E2397E-0587-4A2E-8885-20B731095044}" srcId="{E8825CF9-1B3B-46E3-B6C9-45FED2C2A0F4}" destId="{EDA638D4-6D97-4372-99C6-D586E2621E73}" srcOrd="3" destOrd="0" parTransId="{524EEB59-FE3F-433A-9820-E1DFE2194C7A}" sibTransId="{3734D871-78E6-466D-8DC2-60CA70AC6D88}"/>
    <dgm:cxn modelId="{629AB09F-FD65-4980-900F-775E81CE794E}" type="presOf" srcId="{52D12591-C14A-4DD3-8E34-2AE1C59132A7}" destId="{B6CAEB63-EFB0-403E-A542-2837D54272C0}" srcOrd="0" destOrd="0" presId="urn:microsoft.com/office/officeart/2005/8/layout/vList5"/>
    <dgm:cxn modelId="{682937B6-0FDD-4CA2-ADA2-C66D2F6FA328}" type="presOf" srcId="{0DF37580-988A-4F83-A10B-22D57817706C}" destId="{377D6837-5509-4415-A642-9C9F96282F48}" srcOrd="0" destOrd="0" presId="urn:microsoft.com/office/officeart/2005/8/layout/vList5"/>
    <dgm:cxn modelId="{636A47DC-5A3B-4327-ACFE-E0CA5DAFE5E5}" srcId="{E8825CF9-1B3B-46E3-B6C9-45FED2C2A0F4}" destId="{52D12591-C14A-4DD3-8E34-2AE1C59132A7}" srcOrd="8" destOrd="0" parTransId="{1A1A3C92-9FEC-4020-90D6-E3F0812AED29}" sibTransId="{A8B9DA09-1B13-461C-990E-66DA8CC366D4}"/>
    <dgm:cxn modelId="{F7429EEF-365E-47EA-85E8-E5160652ADC3}" type="presOf" srcId="{583D62DA-79A7-4817-B08C-848A9305BDD2}" destId="{CF497908-292F-4290-8744-934C39C254C7}" srcOrd="0" destOrd="0" presId="urn:microsoft.com/office/officeart/2005/8/layout/vList5"/>
    <dgm:cxn modelId="{9CA6C7F2-0366-460A-B2AC-1C35FF339ED2}" srcId="{E8825CF9-1B3B-46E3-B6C9-45FED2C2A0F4}" destId="{D614BC8A-843F-455C-BB8A-FE35AC44E419}" srcOrd="1" destOrd="0" parTransId="{823683D7-4826-46DA-8627-67F79A23A2BA}" sibTransId="{AA7633C5-2DBC-4CBA-A22F-AFF359C60DB1}"/>
    <dgm:cxn modelId="{FDC74CFA-90EB-4AB2-B539-4BF5E6375462}" type="presOf" srcId="{C925D0E8-06B6-42D8-9EF0-0916B188FAB7}" destId="{7101DA61-49F9-4D68-B6C6-F41E1504F743}" srcOrd="0" destOrd="0" presId="urn:microsoft.com/office/officeart/2005/8/layout/vList5"/>
    <dgm:cxn modelId="{83E1DABF-17F8-46F7-BD62-96A677412DB0}" type="presParOf" srcId="{BB38625A-82B3-463E-B13B-05459C9606DA}" destId="{1BF50E00-E98B-4BE4-900C-F81EF750C371}" srcOrd="0" destOrd="0" presId="urn:microsoft.com/office/officeart/2005/8/layout/vList5"/>
    <dgm:cxn modelId="{C06C5FE5-91B1-4C70-B2BF-D6302CA1785B}" type="presParOf" srcId="{1BF50E00-E98B-4BE4-900C-F81EF750C371}" destId="{610DB16C-D065-4574-BD4A-8FE2FAB7BCFB}" srcOrd="0" destOrd="0" presId="urn:microsoft.com/office/officeart/2005/8/layout/vList5"/>
    <dgm:cxn modelId="{AC74EB2C-9B71-401E-B718-BC0827FF7267}" type="presParOf" srcId="{BB38625A-82B3-463E-B13B-05459C9606DA}" destId="{E57586E1-87FA-4D60-85AB-4E9F98918DCB}" srcOrd="1" destOrd="0" presId="urn:microsoft.com/office/officeart/2005/8/layout/vList5"/>
    <dgm:cxn modelId="{5F25915E-85C3-48EB-9003-71803607F3EA}" type="presParOf" srcId="{BB38625A-82B3-463E-B13B-05459C9606DA}" destId="{9AD0AA1D-5C72-4EC5-8B56-58526424199C}" srcOrd="2" destOrd="0" presId="urn:microsoft.com/office/officeart/2005/8/layout/vList5"/>
    <dgm:cxn modelId="{DAF55601-1176-452D-8A21-9C3DAA6B8936}" type="presParOf" srcId="{9AD0AA1D-5C72-4EC5-8B56-58526424199C}" destId="{9B7E7330-D7CC-4C11-9F32-D0E36A46454A}" srcOrd="0" destOrd="0" presId="urn:microsoft.com/office/officeart/2005/8/layout/vList5"/>
    <dgm:cxn modelId="{7BCB7DEA-E519-4DDD-B340-C4573F15F17A}" type="presParOf" srcId="{BB38625A-82B3-463E-B13B-05459C9606DA}" destId="{B15B4CF8-6460-4F5D-AF74-85E93585B778}" srcOrd="3" destOrd="0" presId="urn:microsoft.com/office/officeart/2005/8/layout/vList5"/>
    <dgm:cxn modelId="{754899B0-5454-4484-8442-38A9CD2A5629}" type="presParOf" srcId="{BB38625A-82B3-463E-B13B-05459C9606DA}" destId="{659B0216-5785-4BFA-A4A2-891C95266570}" srcOrd="4" destOrd="0" presId="urn:microsoft.com/office/officeart/2005/8/layout/vList5"/>
    <dgm:cxn modelId="{944AF32C-FED8-4E48-A3D2-3AA4AB3A2B19}" type="presParOf" srcId="{659B0216-5785-4BFA-A4A2-891C95266570}" destId="{CF497908-292F-4290-8744-934C39C254C7}" srcOrd="0" destOrd="0" presId="urn:microsoft.com/office/officeart/2005/8/layout/vList5"/>
    <dgm:cxn modelId="{DC3EABE2-5760-4A78-87ED-AD114FCC10C1}" type="presParOf" srcId="{BB38625A-82B3-463E-B13B-05459C9606DA}" destId="{0E67828A-2E90-4340-97B7-28B0AEFB8249}" srcOrd="5" destOrd="0" presId="urn:microsoft.com/office/officeart/2005/8/layout/vList5"/>
    <dgm:cxn modelId="{1239659E-7003-4E29-9AAD-FA4147121049}" type="presParOf" srcId="{BB38625A-82B3-463E-B13B-05459C9606DA}" destId="{3DC22AE4-59C9-48FD-8C71-1B4DA726A93B}" srcOrd="6" destOrd="0" presId="urn:microsoft.com/office/officeart/2005/8/layout/vList5"/>
    <dgm:cxn modelId="{EDFB23FB-E4EF-438C-96B4-E4C7A0DF2C17}" type="presParOf" srcId="{3DC22AE4-59C9-48FD-8C71-1B4DA726A93B}" destId="{A9AB8813-0E35-4B3D-B73E-9D7D669C3BDD}" srcOrd="0" destOrd="0" presId="urn:microsoft.com/office/officeart/2005/8/layout/vList5"/>
    <dgm:cxn modelId="{F0C4977D-98A5-4648-B8FC-631EC6A30AD7}" type="presParOf" srcId="{BB38625A-82B3-463E-B13B-05459C9606DA}" destId="{9306ADEB-B5A7-4143-BA72-679F6CCB0FD7}" srcOrd="7" destOrd="0" presId="urn:microsoft.com/office/officeart/2005/8/layout/vList5"/>
    <dgm:cxn modelId="{89C0904C-3A10-4625-BCB9-D75B8792DDD6}" type="presParOf" srcId="{BB38625A-82B3-463E-B13B-05459C9606DA}" destId="{AEFA36CB-E0DA-4FF7-98EB-CCB0A7356330}" srcOrd="8" destOrd="0" presId="urn:microsoft.com/office/officeart/2005/8/layout/vList5"/>
    <dgm:cxn modelId="{492B6BD3-830C-4735-B174-49E0893E6D9C}" type="presParOf" srcId="{AEFA36CB-E0DA-4FF7-98EB-CCB0A7356330}" destId="{377D6837-5509-4415-A642-9C9F96282F48}" srcOrd="0" destOrd="0" presId="urn:microsoft.com/office/officeart/2005/8/layout/vList5"/>
    <dgm:cxn modelId="{FFAF8532-5494-4C3A-850E-69B719440DA3}" type="presParOf" srcId="{BB38625A-82B3-463E-B13B-05459C9606DA}" destId="{1A3E013B-7071-4CBE-B57C-ACA1CEE07FB2}" srcOrd="9" destOrd="0" presId="urn:microsoft.com/office/officeart/2005/8/layout/vList5"/>
    <dgm:cxn modelId="{F4DCB184-8504-4BA4-B7DB-0F6689917938}" type="presParOf" srcId="{BB38625A-82B3-463E-B13B-05459C9606DA}" destId="{DD4DA991-CD26-4303-93A2-25E415A39B04}" srcOrd="10" destOrd="0" presId="urn:microsoft.com/office/officeart/2005/8/layout/vList5"/>
    <dgm:cxn modelId="{C75ACDDD-D993-47C6-9C8D-B215A9A2ACB0}" type="presParOf" srcId="{DD4DA991-CD26-4303-93A2-25E415A39B04}" destId="{EBDB57C2-FA63-435F-A9B3-5DE1274F994D}" srcOrd="0" destOrd="0" presId="urn:microsoft.com/office/officeart/2005/8/layout/vList5"/>
    <dgm:cxn modelId="{900B6973-2604-490D-844E-7463C16F3A34}" type="presParOf" srcId="{BB38625A-82B3-463E-B13B-05459C9606DA}" destId="{703806BB-1439-4817-800A-0ADC8BED8664}" srcOrd="11" destOrd="0" presId="urn:microsoft.com/office/officeart/2005/8/layout/vList5"/>
    <dgm:cxn modelId="{3CEDEA6F-FA90-4D1A-91D2-609E21A29BF2}" type="presParOf" srcId="{BB38625A-82B3-463E-B13B-05459C9606DA}" destId="{DD161054-25A2-4DDF-8DA3-9C44BDB1D433}" srcOrd="12" destOrd="0" presId="urn:microsoft.com/office/officeart/2005/8/layout/vList5"/>
    <dgm:cxn modelId="{4FFDC1FE-600D-42B8-9FF8-E0ADDD599475}" type="presParOf" srcId="{DD161054-25A2-4DDF-8DA3-9C44BDB1D433}" destId="{401BC740-E437-4B95-A769-AD8098E8FDB6}" srcOrd="0" destOrd="0" presId="urn:microsoft.com/office/officeart/2005/8/layout/vList5"/>
    <dgm:cxn modelId="{04CB582A-275A-4805-BC08-9725F122E414}" type="presParOf" srcId="{BB38625A-82B3-463E-B13B-05459C9606DA}" destId="{78FD9E35-1929-42AA-B607-C7A1782F50EE}" srcOrd="13" destOrd="0" presId="urn:microsoft.com/office/officeart/2005/8/layout/vList5"/>
    <dgm:cxn modelId="{48848B5A-1B11-40EA-BBBC-FF1C3ACED6A9}" type="presParOf" srcId="{BB38625A-82B3-463E-B13B-05459C9606DA}" destId="{F68F689C-F7C1-4D63-911B-22C2941E40AD}" srcOrd="14" destOrd="0" presId="urn:microsoft.com/office/officeart/2005/8/layout/vList5"/>
    <dgm:cxn modelId="{88512FCF-FE0E-490D-923D-9B0D1DFF7D2D}" type="presParOf" srcId="{F68F689C-F7C1-4D63-911B-22C2941E40AD}" destId="{CB7FAA3C-7BA4-4A42-B22D-1E2E1A53D544}" srcOrd="0" destOrd="0" presId="urn:microsoft.com/office/officeart/2005/8/layout/vList5"/>
    <dgm:cxn modelId="{6726B75E-774D-4136-9CFB-7410D8B3ABE4}" type="presParOf" srcId="{BB38625A-82B3-463E-B13B-05459C9606DA}" destId="{0F22ACA2-01AE-4830-A126-0FE60CEF6FDB}" srcOrd="15" destOrd="0" presId="urn:microsoft.com/office/officeart/2005/8/layout/vList5"/>
    <dgm:cxn modelId="{B57AC843-BE47-4525-B63A-D845C45F26D6}" type="presParOf" srcId="{BB38625A-82B3-463E-B13B-05459C9606DA}" destId="{E024FBB6-C377-457E-AB7C-3F57E0EB7CE1}" srcOrd="16" destOrd="0" presId="urn:microsoft.com/office/officeart/2005/8/layout/vList5"/>
    <dgm:cxn modelId="{D89C00AE-9E70-4DC6-9713-8011F83FAC4A}" type="presParOf" srcId="{E024FBB6-C377-457E-AB7C-3F57E0EB7CE1}" destId="{B6CAEB63-EFB0-403E-A542-2837D54272C0}" srcOrd="0" destOrd="0" presId="urn:microsoft.com/office/officeart/2005/8/layout/vList5"/>
    <dgm:cxn modelId="{CD8D2B02-C9F7-452C-9799-7FDEA330BD26}" type="presParOf" srcId="{BB38625A-82B3-463E-B13B-05459C9606DA}" destId="{8C0F59B0-DEC0-4FFF-B1FC-F11775FA9857}" srcOrd="17" destOrd="0" presId="urn:microsoft.com/office/officeart/2005/8/layout/vList5"/>
    <dgm:cxn modelId="{34438596-3078-4167-8BDD-003987F25847}" type="presParOf" srcId="{BB38625A-82B3-463E-B13B-05459C9606DA}" destId="{B4A35C4D-7F87-4324-A7DD-14B9672628D3}" srcOrd="18" destOrd="0" presId="urn:microsoft.com/office/officeart/2005/8/layout/vList5"/>
    <dgm:cxn modelId="{CCD5B6E8-B082-4DC6-B7C7-84FD6FA6F30E}" type="presParOf" srcId="{B4A35C4D-7F87-4324-A7DD-14B9672628D3}" destId="{7101DA61-49F9-4D68-B6C6-F41E1504F743}" srcOrd="0" destOrd="0" presId="urn:microsoft.com/office/officeart/2005/8/layout/vList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7723766-E42F-49B5-BDFB-52826FEF9E49}" type="doc">
      <dgm:prSet loTypeId="urn:diagrams.loki3.com/BracketList" loCatId="list" qsTypeId="urn:microsoft.com/office/officeart/2005/8/quickstyle/simple2" qsCatId="simple" csTypeId="urn:microsoft.com/office/officeart/2005/8/colors/accent5_2" csCatId="accent5" phldr="1"/>
      <dgm:spPr/>
      <dgm:t>
        <a:bodyPr/>
        <a:lstStyle/>
        <a:p>
          <a:endParaRPr lang="en-US"/>
        </a:p>
      </dgm:t>
    </dgm:pt>
    <dgm:pt modelId="{0ABBD83F-80AE-4131-8976-F4A1A25B946A}">
      <dgm:prSet/>
      <dgm:spPr/>
      <dgm:t>
        <a:bodyPr/>
        <a:lstStyle/>
        <a:p>
          <a:r>
            <a:rPr lang="en-US" dirty="0"/>
            <a:t>Cite and release</a:t>
          </a:r>
        </a:p>
      </dgm:t>
    </dgm:pt>
    <dgm:pt modelId="{53249365-537B-45A0-9745-AFF59AE6C353}" type="parTrans" cxnId="{077635C2-7419-42B1-BDD9-2B20C890FB90}">
      <dgm:prSet/>
      <dgm:spPr/>
      <dgm:t>
        <a:bodyPr/>
        <a:lstStyle/>
        <a:p>
          <a:endParaRPr lang="en-US"/>
        </a:p>
      </dgm:t>
    </dgm:pt>
    <dgm:pt modelId="{C5B90912-2F63-405C-837B-36A171D2FA75}" type="sibTrans" cxnId="{077635C2-7419-42B1-BDD9-2B20C890FB90}">
      <dgm:prSet/>
      <dgm:spPr/>
      <dgm:t>
        <a:bodyPr/>
        <a:lstStyle/>
        <a:p>
          <a:endParaRPr lang="en-US"/>
        </a:p>
      </dgm:t>
    </dgm:pt>
    <dgm:pt modelId="{ED8FB72A-8D5C-49C4-8720-82AD6D3543C4}">
      <dgm:prSet/>
      <dgm:spPr/>
      <dgm:t>
        <a:bodyPr/>
        <a:lstStyle/>
        <a:p>
          <a:r>
            <a:rPr lang="en-US" dirty="0"/>
            <a:t>Dual arrests</a:t>
          </a:r>
        </a:p>
      </dgm:t>
    </dgm:pt>
    <dgm:pt modelId="{207F00BB-8AA0-4C68-B19D-320CE5EADB04}" type="parTrans" cxnId="{685F3B3A-C48F-489E-85E3-FA9DDA7A3350}">
      <dgm:prSet/>
      <dgm:spPr/>
      <dgm:t>
        <a:bodyPr/>
        <a:lstStyle/>
        <a:p>
          <a:endParaRPr lang="en-US"/>
        </a:p>
      </dgm:t>
    </dgm:pt>
    <dgm:pt modelId="{AA86790C-5A39-49E8-A05E-28F8FCDAFB5B}" type="sibTrans" cxnId="{685F3B3A-C48F-489E-85E3-FA9DDA7A3350}">
      <dgm:prSet/>
      <dgm:spPr/>
      <dgm:t>
        <a:bodyPr/>
        <a:lstStyle/>
        <a:p>
          <a:endParaRPr lang="en-US"/>
        </a:p>
      </dgm:t>
    </dgm:pt>
    <dgm:pt modelId="{D0E501B7-9D95-44A5-B3A5-7FB246F76B09}">
      <dgm:prSet/>
      <dgm:spPr/>
      <dgm:t>
        <a:bodyPr/>
        <a:lstStyle/>
        <a:p>
          <a:r>
            <a:rPr lang="en-US" dirty="0"/>
            <a:t>Citizen's arrest</a:t>
          </a:r>
        </a:p>
        <a:p>
          <a:r>
            <a:rPr lang="en-US" dirty="0"/>
            <a:t>Per 836(b)PC:</a:t>
          </a:r>
        </a:p>
      </dgm:t>
    </dgm:pt>
    <dgm:pt modelId="{42FD272D-1EB9-4A3D-8754-9914FCE2D632}" type="parTrans" cxnId="{521B511F-1063-4D30-93DB-75CE851A17A3}">
      <dgm:prSet/>
      <dgm:spPr/>
      <dgm:t>
        <a:bodyPr/>
        <a:lstStyle/>
        <a:p>
          <a:endParaRPr lang="en-US"/>
        </a:p>
      </dgm:t>
    </dgm:pt>
    <dgm:pt modelId="{AB0765EC-41F5-4936-95C4-C2D1D1B1A48C}" type="sibTrans" cxnId="{521B511F-1063-4D30-93DB-75CE851A17A3}">
      <dgm:prSet/>
      <dgm:spPr/>
      <dgm:t>
        <a:bodyPr/>
        <a:lstStyle/>
        <a:p>
          <a:endParaRPr lang="en-US"/>
        </a:p>
      </dgm:t>
    </dgm:pt>
    <dgm:pt modelId="{DA7A0AFA-F7BF-4005-A3D0-994F47FC2F55}">
      <dgm:prSet/>
      <dgm:spPr/>
      <dgm:t>
        <a:bodyPr/>
        <a:lstStyle/>
        <a:p>
          <a:r>
            <a:rPr lang="en-US" dirty="0"/>
            <a:t>Citing and releasing a domestic violence suspect is discouraged because of our County’s philosophy that domestic violence is a criminal violation that should be treated as a safety issue for victims and for the community.</a:t>
          </a:r>
        </a:p>
      </dgm:t>
    </dgm:pt>
    <dgm:pt modelId="{8F0C647C-626D-4384-9AF5-27916FBE98FE}" type="parTrans" cxnId="{9D1CE384-4FC6-4CE9-8BD9-F952B341D18D}">
      <dgm:prSet/>
      <dgm:spPr/>
      <dgm:t>
        <a:bodyPr/>
        <a:lstStyle/>
        <a:p>
          <a:endParaRPr lang="en-US"/>
        </a:p>
      </dgm:t>
    </dgm:pt>
    <dgm:pt modelId="{8D083AD6-7D25-41E2-BE15-0D9BE6FE7EAF}" type="sibTrans" cxnId="{9D1CE384-4FC6-4CE9-8BD9-F952B341D18D}">
      <dgm:prSet/>
      <dgm:spPr/>
      <dgm:t>
        <a:bodyPr/>
        <a:lstStyle/>
        <a:p>
          <a:endParaRPr lang="en-US"/>
        </a:p>
      </dgm:t>
    </dgm:pt>
    <dgm:pt modelId="{AB54B9E9-D776-45D4-8003-3EA43B21E9A5}">
      <dgm:prSet/>
      <dgm:spPr/>
      <dgm:t>
        <a:bodyPr/>
        <a:lstStyle/>
        <a:p>
          <a:r>
            <a:rPr lang="en-US" dirty="0"/>
            <a:t> are discouraged but are not prohibited. Dual arrests should be the extreme exception and should only be utilized as a last resort when all other investigative efforts fail.</a:t>
          </a:r>
        </a:p>
      </dgm:t>
    </dgm:pt>
    <dgm:pt modelId="{6142A90B-F636-46F8-9ED7-7FF251894CF6}" type="parTrans" cxnId="{16FED7EB-208A-46D5-B7FC-7233AC14BA40}">
      <dgm:prSet/>
      <dgm:spPr/>
      <dgm:t>
        <a:bodyPr/>
        <a:lstStyle/>
        <a:p>
          <a:endParaRPr lang="en-US"/>
        </a:p>
      </dgm:t>
    </dgm:pt>
    <dgm:pt modelId="{0FB6536B-4213-4540-A450-303176151F35}" type="sibTrans" cxnId="{16FED7EB-208A-46D5-B7FC-7233AC14BA40}">
      <dgm:prSet/>
      <dgm:spPr/>
      <dgm:t>
        <a:bodyPr/>
        <a:lstStyle/>
        <a:p>
          <a:endParaRPr lang="en-US"/>
        </a:p>
      </dgm:t>
    </dgm:pt>
    <dgm:pt modelId="{F9AE8D5B-E2C6-4D81-BEF4-4C2E5D5047BD}">
      <dgm:prSet/>
      <dgm:spPr/>
      <dgm:t>
        <a:bodyPr/>
        <a:lstStyle/>
        <a:p>
          <a:r>
            <a:rPr lang="en-US" dirty="0"/>
            <a:t>Any time a peace officer is called out on a domestic violence call, the officer shall make a good faith effort to inform the victim of their right to make a citizen's arrest unless the peace officer makes an arrest for Penal Code section 243(e)(1) or 273.5.</a:t>
          </a:r>
        </a:p>
      </dgm:t>
    </dgm:pt>
    <dgm:pt modelId="{59378E46-F70B-4929-A0E5-962DB5161313}" type="parTrans" cxnId="{2158CCD7-1B5E-439E-BF0C-09E4EDCB39CA}">
      <dgm:prSet/>
      <dgm:spPr/>
      <dgm:t>
        <a:bodyPr/>
        <a:lstStyle/>
        <a:p>
          <a:endParaRPr lang="en-US"/>
        </a:p>
      </dgm:t>
    </dgm:pt>
    <dgm:pt modelId="{364F608B-2DAE-48D0-913F-2175A35575AB}" type="sibTrans" cxnId="{2158CCD7-1B5E-439E-BF0C-09E4EDCB39CA}">
      <dgm:prSet/>
      <dgm:spPr/>
      <dgm:t>
        <a:bodyPr/>
        <a:lstStyle/>
        <a:p>
          <a:endParaRPr lang="en-US"/>
        </a:p>
      </dgm:t>
    </dgm:pt>
    <dgm:pt modelId="{B1528C3E-96AF-4E9A-A806-FDED97BB3255}" type="pres">
      <dgm:prSet presAssocID="{07723766-E42F-49B5-BDFB-52826FEF9E49}" presName="Name0" presStyleCnt="0">
        <dgm:presLayoutVars>
          <dgm:dir/>
          <dgm:animLvl val="lvl"/>
          <dgm:resizeHandles val="exact"/>
        </dgm:presLayoutVars>
      </dgm:prSet>
      <dgm:spPr/>
    </dgm:pt>
    <dgm:pt modelId="{7B29DEA5-DE89-45D1-9A69-BE8500B313C1}" type="pres">
      <dgm:prSet presAssocID="{0ABBD83F-80AE-4131-8976-F4A1A25B946A}" presName="linNode" presStyleCnt="0"/>
      <dgm:spPr/>
    </dgm:pt>
    <dgm:pt modelId="{588183D9-68DC-463A-A1C0-8541754FD31A}" type="pres">
      <dgm:prSet presAssocID="{0ABBD83F-80AE-4131-8976-F4A1A25B946A}" presName="parTx" presStyleLbl="revTx" presStyleIdx="0" presStyleCnt="3">
        <dgm:presLayoutVars>
          <dgm:chMax val="1"/>
          <dgm:bulletEnabled val="1"/>
        </dgm:presLayoutVars>
      </dgm:prSet>
      <dgm:spPr/>
    </dgm:pt>
    <dgm:pt modelId="{3170809B-AF1C-4AD8-8CED-F635B7549A0E}" type="pres">
      <dgm:prSet presAssocID="{0ABBD83F-80AE-4131-8976-F4A1A25B946A}" presName="bracket" presStyleLbl="parChTrans1D1" presStyleIdx="0" presStyleCnt="3"/>
      <dgm:spPr/>
    </dgm:pt>
    <dgm:pt modelId="{F20DBABE-26C1-415D-A5EF-F11751C1E5A8}" type="pres">
      <dgm:prSet presAssocID="{0ABBD83F-80AE-4131-8976-F4A1A25B946A}" presName="spH" presStyleCnt="0"/>
      <dgm:spPr/>
    </dgm:pt>
    <dgm:pt modelId="{9CDB05F5-2557-4926-90F2-88250BAAFDEE}" type="pres">
      <dgm:prSet presAssocID="{0ABBD83F-80AE-4131-8976-F4A1A25B946A}" presName="desTx" presStyleLbl="node1" presStyleIdx="0" presStyleCnt="3">
        <dgm:presLayoutVars>
          <dgm:bulletEnabled val="1"/>
        </dgm:presLayoutVars>
      </dgm:prSet>
      <dgm:spPr/>
    </dgm:pt>
    <dgm:pt modelId="{B7CFD065-6DF5-42CB-97B8-AA1905ECAD53}" type="pres">
      <dgm:prSet presAssocID="{C5B90912-2F63-405C-837B-36A171D2FA75}" presName="spV" presStyleCnt="0"/>
      <dgm:spPr/>
    </dgm:pt>
    <dgm:pt modelId="{8D01119A-4655-4FB9-993B-1ED332B11EEF}" type="pres">
      <dgm:prSet presAssocID="{ED8FB72A-8D5C-49C4-8720-82AD6D3543C4}" presName="linNode" presStyleCnt="0"/>
      <dgm:spPr/>
    </dgm:pt>
    <dgm:pt modelId="{26C03FB6-D05F-45CB-8635-22F03FE4189A}" type="pres">
      <dgm:prSet presAssocID="{ED8FB72A-8D5C-49C4-8720-82AD6D3543C4}" presName="parTx" presStyleLbl="revTx" presStyleIdx="1" presStyleCnt="3">
        <dgm:presLayoutVars>
          <dgm:chMax val="1"/>
          <dgm:bulletEnabled val="1"/>
        </dgm:presLayoutVars>
      </dgm:prSet>
      <dgm:spPr/>
    </dgm:pt>
    <dgm:pt modelId="{BBE41840-895D-4277-B00E-8E45C700F661}" type="pres">
      <dgm:prSet presAssocID="{ED8FB72A-8D5C-49C4-8720-82AD6D3543C4}" presName="bracket" presStyleLbl="parChTrans1D1" presStyleIdx="1" presStyleCnt="3"/>
      <dgm:spPr/>
    </dgm:pt>
    <dgm:pt modelId="{E6E70C66-88C9-489F-88BE-3582F7230836}" type="pres">
      <dgm:prSet presAssocID="{ED8FB72A-8D5C-49C4-8720-82AD6D3543C4}" presName="spH" presStyleCnt="0"/>
      <dgm:spPr/>
    </dgm:pt>
    <dgm:pt modelId="{B6B744A4-7A96-48D6-B93B-70C72F72772C}" type="pres">
      <dgm:prSet presAssocID="{ED8FB72A-8D5C-49C4-8720-82AD6D3543C4}" presName="desTx" presStyleLbl="node1" presStyleIdx="1" presStyleCnt="3">
        <dgm:presLayoutVars>
          <dgm:bulletEnabled val="1"/>
        </dgm:presLayoutVars>
      </dgm:prSet>
      <dgm:spPr/>
    </dgm:pt>
    <dgm:pt modelId="{49F86EFA-3C9E-4AF1-98B4-E2466E8D4443}" type="pres">
      <dgm:prSet presAssocID="{AA86790C-5A39-49E8-A05E-28F8FCDAFB5B}" presName="spV" presStyleCnt="0"/>
      <dgm:spPr/>
    </dgm:pt>
    <dgm:pt modelId="{2B6C9EC3-75D2-482B-8956-B44166E92B5A}" type="pres">
      <dgm:prSet presAssocID="{D0E501B7-9D95-44A5-B3A5-7FB246F76B09}" presName="linNode" presStyleCnt="0"/>
      <dgm:spPr/>
    </dgm:pt>
    <dgm:pt modelId="{F2F3BA03-DD38-49BE-9691-25B71ACA4AC7}" type="pres">
      <dgm:prSet presAssocID="{D0E501B7-9D95-44A5-B3A5-7FB246F76B09}" presName="parTx" presStyleLbl="revTx" presStyleIdx="2" presStyleCnt="3">
        <dgm:presLayoutVars>
          <dgm:chMax val="1"/>
          <dgm:bulletEnabled val="1"/>
        </dgm:presLayoutVars>
      </dgm:prSet>
      <dgm:spPr/>
    </dgm:pt>
    <dgm:pt modelId="{7B45CB51-F273-4C16-9C39-30D8F7D74D18}" type="pres">
      <dgm:prSet presAssocID="{D0E501B7-9D95-44A5-B3A5-7FB246F76B09}" presName="bracket" presStyleLbl="parChTrans1D1" presStyleIdx="2" presStyleCnt="3"/>
      <dgm:spPr/>
    </dgm:pt>
    <dgm:pt modelId="{6018745A-7FA5-40AD-AF5A-3FB6D9C73A69}" type="pres">
      <dgm:prSet presAssocID="{D0E501B7-9D95-44A5-B3A5-7FB246F76B09}" presName="spH" presStyleCnt="0"/>
      <dgm:spPr/>
    </dgm:pt>
    <dgm:pt modelId="{E79C7331-8CA4-4AAB-8D3B-9340F3561978}" type="pres">
      <dgm:prSet presAssocID="{D0E501B7-9D95-44A5-B3A5-7FB246F76B09}" presName="desTx" presStyleLbl="node1" presStyleIdx="2" presStyleCnt="3">
        <dgm:presLayoutVars>
          <dgm:bulletEnabled val="1"/>
        </dgm:presLayoutVars>
      </dgm:prSet>
      <dgm:spPr/>
    </dgm:pt>
  </dgm:ptLst>
  <dgm:cxnLst>
    <dgm:cxn modelId="{521B511F-1063-4D30-93DB-75CE851A17A3}" srcId="{07723766-E42F-49B5-BDFB-52826FEF9E49}" destId="{D0E501B7-9D95-44A5-B3A5-7FB246F76B09}" srcOrd="2" destOrd="0" parTransId="{42FD272D-1EB9-4A3D-8754-9914FCE2D632}" sibTransId="{AB0765EC-41F5-4936-95C4-C2D1D1B1A48C}"/>
    <dgm:cxn modelId="{685F3B3A-C48F-489E-85E3-FA9DDA7A3350}" srcId="{07723766-E42F-49B5-BDFB-52826FEF9E49}" destId="{ED8FB72A-8D5C-49C4-8720-82AD6D3543C4}" srcOrd="1" destOrd="0" parTransId="{207F00BB-8AA0-4C68-B19D-320CE5EADB04}" sibTransId="{AA86790C-5A39-49E8-A05E-28F8FCDAFB5B}"/>
    <dgm:cxn modelId="{0866356C-014A-4D17-84A9-2607E365BE70}" type="presOf" srcId="{D0E501B7-9D95-44A5-B3A5-7FB246F76B09}" destId="{F2F3BA03-DD38-49BE-9691-25B71ACA4AC7}" srcOrd="0" destOrd="0" presId="urn:diagrams.loki3.com/BracketList"/>
    <dgm:cxn modelId="{691E8D6F-F6AE-48EC-8BD3-1E72AF77A2D6}" type="presOf" srcId="{ED8FB72A-8D5C-49C4-8720-82AD6D3543C4}" destId="{26C03FB6-D05F-45CB-8635-22F03FE4189A}" srcOrd="0" destOrd="0" presId="urn:diagrams.loki3.com/BracketList"/>
    <dgm:cxn modelId="{9D1CE384-4FC6-4CE9-8BD9-F952B341D18D}" srcId="{0ABBD83F-80AE-4131-8976-F4A1A25B946A}" destId="{DA7A0AFA-F7BF-4005-A3D0-994F47FC2F55}" srcOrd="0" destOrd="0" parTransId="{8F0C647C-626D-4384-9AF5-27916FBE98FE}" sibTransId="{8D083AD6-7D25-41E2-BE15-0D9BE6FE7EAF}"/>
    <dgm:cxn modelId="{D844B2BC-EB71-4A3F-A0D8-3D15B46D6E28}" type="presOf" srcId="{AB54B9E9-D776-45D4-8003-3EA43B21E9A5}" destId="{B6B744A4-7A96-48D6-B93B-70C72F72772C}" srcOrd="0" destOrd="0" presId="urn:diagrams.loki3.com/BracketList"/>
    <dgm:cxn modelId="{077635C2-7419-42B1-BDD9-2B20C890FB90}" srcId="{07723766-E42F-49B5-BDFB-52826FEF9E49}" destId="{0ABBD83F-80AE-4131-8976-F4A1A25B946A}" srcOrd="0" destOrd="0" parTransId="{53249365-537B-45A0-9745-AFF59AE6C353}" sibTransId="{C5B90912-2F63-405C-837B-36A171D2FA75}"/>
    <dgm:cxn modelId="{501C68C9-4965-4C07-BF2E-9904E20AA282}" type="presOf" srcId="{DA7A0AFA-F7BF-4005-A3D0-994F47FC2F55}" destId="{9CDB05F5-2557-4926-90F2-88250BAAFDEE}" srcOrd="0" destOrd="0" presId="urn:diagrams.loki3.com/BracketList"/>
    <dgm:cxn modelId="{25182ACD-0D49-4F15-A00A-0F8A98D7DE42}" type="presOf" srcId="{07723766-E42F-49B5-BDFB-52826FEF9E49}" destId="{B1528C3E-96AF-4E9A-A806-FDED97BB3255}" srcOrd="0" destOrd="0" presId="urn:diagrams.loki3.com/BracketList"/>
    <dgm:cxn modelId="{2158CCD7-1B5E-439E-BF0C-09E4EDCB39CA}" srcId="{D0E501B7-9D95-44A5-B3A5-7FB246F76B09}" destId="{F9AE8D5B-E2C6-4D81-BEF4-4C2E5D5047BD}" srcOrd="0" destOrd="0" parTransId="{59378E46-F70B-4929-A0E5-962DB5161313}" sibTransId="{364F608B-2DAE-48D0-913F-2175A35575AB}"/>
    <dgm:cxn modelId="{38DE9FE6-C012-4C67-B477-5C9E05315F85}" type="presOf" srcId="{F9AE8D5B-E2C6-4D81-BEF4-4C2E5D5047BD}" destId="{E79C7331-8CA4-4AAB-8D3B-9340F3561978}" srcOrd="0" destOrd="0" presId="urn:diagrams.loki3.com/BracketList"/>
    <dgm:cxn modelId="{16FED7EB-208A-46D5-B7FC-7233AC14BA40}" srcId="{ED8FB72A-8D5C-49C4-8720-82AD6D3543C4}" destId="{AB54B9E9-D776-45D4-8003-3EA43B21E9A5}" srcOrd="0" destOrd="0" parTransId="{6142A90B-F636-46F8-9ED7-7FF251894CF6}" sibTransId="{0FB6536B-4213-4540-A450-303176151F35}"/>
    <dgm:cxn modelId="{455AEEEF-3AC7-4249-9CC4-87B81FE8A283}" type="presOf" srcId="{0ABBD83F-80AE-4131-8976-F4A1A25B946A}" destId="{588183D9-68DC-463A-A1C0-8541754FD31A}" srcOrd="0" destOrd="0" presId="urn:diagrams.loki3.com/BracketList"/>
    <dgm:cxn modelId="{2E571EC6-6060-4BF6-A94B-3B9541EF555E}" type="presParOf" srcId="{B1528C3E-96AF-4E9A-A806-FDED97BB3255}" destId="{7B29DEA5-DE89-45D1-9A69-BE8500B313C1}" srcOrd="0" destOrd="0" presId="urn:diagrams.loki3.com/BracketList"/>
    <dgm:cxn modelId="{FDCC4D01-5986-40A4-960D-C9AADB045DC6}" type="presParOf" srcId="{7B29DEA5-DE89-45D1-9A69-BE8500B313C1}" destId="{588183D9-68DC-463A-A1C0-8541754FD31A}" srcOrd="0" destOrd="0" presId="urn:diagrams.loki3.com/BracketList"/>
    <dgm:cxn modelId="{C51D6481-4F57-4FEB-9281-36E629A50101}" type="presParOf" srcId="{7B29DEA5-DE89-45D1-9A69-BE8500B313C1}" destId="{3170809B-AF1C-4AD8-8CED-F635B7549A0E}" srcOrd="1" destOrd="0" presId="urn:diagrams.loki3.com/BracketList"/>
    <dgm:cxn modelId="{439A66E5-C76F-4DAE-95E7-05815AA7884C}" type="presParOf" srcId="{7B29DEA5-DE89-45D1-9A69-BE8500B313C1}" destId="{F20DBABE-26C1-415D-A5EF-F11751C1E5A8}" srcOrd="2" destOrd="0" presId="urn:diagrams.loki3.com/BracketList"/>
    <dgm:cxn modelId="{1FB16B02-5093-4792-95B2-9F9C7AB87A84}" type="presParOf" srcId="{7B29DEA5-DE89-45D1-9A69-BE8500B313C1}" destId="{9CDB05F5-2557-4926-90F2-88250BAAFDEE}" srcOrd="3" destOrd="0" presId="urn:diagrams.loki3.com/BracketList"/>
    <dgm:cxn modelId="{FC8F486E-DCBF-4BC8-A6DB-8FCCB659138D}" type="presParOf" srcId="{B1528C3E-96AF-4E9A-A806-FDED97BB3255}" destId="{B7CFD065-6DF5-42CB-97B8-AA1905ECAD53}" srcOrd="1" destOrd="0" presId="urn:diagrams.loki3.com/BracketList"/>
    <dgm:cxn modelId="{3FFF5377-D06E-4CC3-8961-8783685BAB16}" type="presParOf" srcId="{B1528C3E-96AF-4E9A-A806-FDED97BB3255}" destId="{8D01119A-4655-4FB9-993B-1ED332B11EEF}" srcOrd="2" destOrd="0" presId="urn:diagrams.loki3.com/BracketList"/>
    <dgm:cxn modelId="{02178274-C458-456E-9D97-F27FA69EE63D}" type="presParOf" srcId="{8D01119A-4655-4FB9-993B-1ED332B11EEF}" destId="{26C03FB6-D05F-45CB-8635-22F03FE4189A}" srcOrd="0" destOrd="0" presId="urn:diagrams.loki3.com/BracketList"/>
    <dgm:cxn modelId="{C3A88BCB-A14F-4ED2-A1F3-053F9E0782CA}" type="presParOf" srcId="{8D01119A-4655-4FB9-993B-1ED332B11EEF}" destId="{BBE41840-895D-4277-B00E-8E45C700F661}" srcOrd="1" destOrd="0" presId="urn:diagrams.loki3.com/BracketList"/>
    <dgm:cxn modelId="{3535F832-351C-434D-9BAA-E0112AD4C2F3}" type="presParOf" srcId="{8D01119A-4655-4FB9-993B-1ED332B11EEF}" destId="{E6E70C66-88C9-489F-88BE-3582F7230836}" srcOrd="2" destOrd="0" presId="urn:diagrams.loki3.com/BracketList"/>
    <dgm:cxn modelId="{8E7F3169-7ABC-4E62-84B0-EFE75DA313A3}" type="presParOf" srcId="{8D01119A-4655-4FB9-993B-1ED332B11EEF}" destId="{B6B744A4-7A96-48D6-B93B-70C72F72772C}" srcOrd="3" destOrd="0" presId="urn:diagrams.loki3.com/BracketList"/>
    <dgm:cxn modelId="{183E946A-89EC-437D-8BD1-A2A0C6B1CB87}" type="presParOf" srcId="{B1528C3E-96AF-4E9A-A806-FDED97BB3255}" destId="{49F86EFA-3C9E-4AF1-98B4-E2466E8D4443}" srcOrd="3" destOrd="0" presId="urn:diagrams.loki3.com/BracketList"/>
    <dgm:cxn modelId="{749B1CA6-8254-4B91-8E41-FAF2546F878A}" type="presParOf" srcId="{B1528C3E-96AF-4E9A-A806-FDED97BB3255}" destId="{2B6C9EC3-75D2-482B-8956-B44166E92B5A}" srcOrd="4" destOrd="0" presId="urn:diagrams.loki3.com/BracketList"/>
    <dgm:cxn modelId="{06FFDB51-FE2C-4B9C-A4EB-009534B829F3}" type="presParOf" srcId="{2B6C9EC3-75D2-482B-8956-B44166E92B5A}" destId="{F2F3BA03-DD38-49BE-9691-25B71ACA4AC7}" srcOrd="0" destOrd="0" presId="urn:diagrams.loki3.com/BracketList"/>
    <dgm:cxn modelId="{AD9BE203-5070-491A-AF54-2CBC78FDC750}" type="presParOf" srcId="{2B6C9EC3-75D2-482B-8956-B44166E92B5A}" destId="{7B45CB51-F273-4C16-9C39-30D8F7D74D18}" srcOrd="1" destOrd="0" presId="urn:diagrams.loki3.com/BracketList"/>
    <dgm:cxn modelId="{C9A97A11-E94A-49F0-A60B-C6CB431E8402}" type="presParOf" srcId="{2B6C9EC3-75D2-482B-8956-B44166E92B5A}" destId="{6018745A-7FA5-40AD-AF5A-3FB6D9C73A69}" srcOrd="2" destOrd="0" presId="urn:diagrams.loki3.com/BracketList"/>
    <dgm:cxn modelId="{2C24395A-71EE-4BE6-88E5-F3FC11781D37}" type="presParOf" srcId="{2B6C9EC3-75D2-482B-8956-B44166E92B5A}" destId="{E79C7331-8CA4-4AAB-8D3B-9340F3561978}" srcOrd="3" destOrd="0" presId="urn:diagrams.loki3.com/Bracket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71C23F4-05AC-41CD-8284-CD5A270946D7}"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2C4E410C-D8FB-477F-89D5-AF6ECDC10082}">
      <dgm:prSet/>
      <dgm:spPr/>
      <dgm:t>
        <a:bodyPr/>
        <a:lstStyle/>
        <a:p>
          <a:r>
            <a:rPr lang="en-US" dirty="0"/>
            <a:t>Conduct a Minimal Facts Interview</a:t>
          </a:r>
        </a:p>
      </dgm:t>
    </dgm:pt>
    <dgm:pt modelId="{368907E0-E668-40DC-BA2A-699AB62895C4}" type="parTrans" cxnId="{151AB139-22AC-490F-AF91-759F69D224D0}">
      <dgm:prSet/>
      <dgm:spPr/>
      <dgm:t>
        <a:bodyPr/>
        <a:lstStyle/>
        <a:p>
          <a:endParaRPr lang="en-US"/>
        </a:p>
      </dgm:t>
    </dgm:pt>
    <dgm:pt modelId="{68DB2DEA-BFF7-4FD6-BD57-52D4D4AF3DEC}" type="sibTrans" cxnId="{151AB139-22AC-490F-AF91-759F69D224D0}">
      <dgm:prSet/>
      <dgm:spPr/>
      <dgm:t>
        <a:bodyPr/>
        <a:lstStyle/>
        <a:p>
          <a:endParaRPr lang="en-US"/>
        </a:p>
      </dgm:t>
    </dgm:pt>
    <dgm:pt modelId="{059A5DDC-1A49-4CC6-B7ED-0E5A700DF195}">
      <dgm:prSet/>
      <dgm:spPr/>
      <dgm:t>
        <a:bodyPr/>
        <a:lstStyle/>
        <a:p>
          <a:r>
            <a:rPr lang="en-US"/>
            <a:t>Cross report to Child Welfare Services. </a:t>
          </a:r>
        </a:p>
      </dgm:t>
    </dgm:pt>
    <dgm:pt modelId="{EBFCBE18-7D11-4B30-AD6A-1D1AE1D39A40}" type="parTrans" cxnId="{BF747D10-2AE8-4509-BB27-946983CF9B35}">
      <dgm:prSet/>
      <dgm:spPr/>
      <dgm:t>
        <a:bodyPr/>
        <a:lstStyle/>
        <a:p>
          <a:endParaRPr lang="en-US"/>
        </a:p>
      </dgm:t>
    </dgm:pt>
    <dgm:pt modelId="{B1016728-EC65-4B8C-9DFA-8856863CE0FA}" type="sibTrans" cxnId="{BF747D10-2AE8-4509-BB27-946983CF9B35}">
      <dgm:prSet/>
      <dgm:spPr/>
      <dgm:t>
        <a:bodyPr/>
        <a:lstStyle/>
        <a:p>
          <a:endParaRPr lang="en-US"/>
        </a:p>
      </dgm:t>
    </dgm:pt>
    <dgm:pt modelId="{94000653-B3E5-4AA0-8B30-022AF41FAC6C}">
      <dgm:prSet custT="1"/>
      <dgm:spPr/>
      <dgm:t>
        <a:bodyPr/>
        <a:lstStyle/>
        <a:p>
          <a:r>
            <a:rPr lang="en-US" sz="1600" dirty="0"/>
            <a:t>Consider an additional charge of 273a(b) PC Misdemeanor Child Endangerment if</a:t>
          </a:r>
        </a:p>
      </dgm:t>
    </dgm:pt>
    <dgm:pt modelId="{38402FD7-550F-4E66-8601-7EE4702DD8F7}" type="parTrans" cxnId="{7F14FF4C-E73A-4BA4-89CA-FD997F2B2C4C}">
      <dgm:prSet/>
      <dgm:spPr/>
      <dgm:t>
        <a:bodyPr/>
        <a:lstStyle/>
        <a:p>
          <a:endParaRPr lang="en-US"/>
        </a:p>
      </dgm:t>
    </dgm:pt>
    <dgm:pt modelId="{078AC429-5379-4B10-9BBA-7BF993DDF492}" type="sibTrans" cxnId="{7F14FF4C-E73A-4BA4-89CA-FD997F2B2C4C}">
      <dgm:prSet/>
      <dgm:spPr/>
      <dgm:t>
        <a:bodyPr/>
        <a:lstStyle/>
        <a:p>
          <a:endParaRPr lang="en-US"/>
        </a:p>
      </dgm:t>
    </dgm:pt>
    <dgm:pt modelId="{8C25A8C0-7083-4679-9A3A-2C903BCA22AD}">
      <dgm:prSet custT="1"/>
      <dgm:spPr/>
      <dgm:t>
        <a:bodyPr/>
        <a:lstStyle/>
        <a:p>
          <a:r>
            <a:rPr lang="en-US" sz="1600" dirty="0"/>
            <a:t>Children are in the home or location at the time of the incident. </a:t>
          </a:r>
        </a:p>
      </dgm:t>
    </dgm:pt>
    <dgm:pt modelId="{A64FD37E-A3B9-45AB-BFE8-2647DB767FA3}" type="parTrans" cxnId="{35769556-44AD-4C7D-A49E-2FC08F1D4164}">
      <dgm:prSet/>
      <dgm:spPr/>
      <dgm:t>
        <a:bodyPr/>
        <a:lstStyle/>
        <a:p>
          <a:endParaRPr lang="en-US"/>
        </a:p>
      </dgm:t>
    </dgm:pt>
    <dgm:pt modelId="{FD8BD3BA-FD49-487C-9323-859F0B3DA88D}" type="sibTrans" cxnId="{35769556-44AD-4C7D-A49E-2FC08F1D4164}">
      <dgm:prSet/>
      <dgm:spPr/>
      <dgm:t>
        <a:bodyPr/>
        <a:lstStyle/>
        <a:p>
          <a:endParaRPr lang="en-US"/>
        </a:p>
      </dgm:t>
    </dgm:pt>
    <dgm:pt modelId="{4F17FDDB-5673-4A45-AD65-2404348763F9}">
      <dgm:prSet custT="1"/>
      <dgm:spPr/>
      <dgm:t>
        <a:bodyPr/>
        <a:lstStyle/>
        <a:p>
          <a:r>
            <a:rPr lang="en-US" sz="1600" dirty="0"/>
            <a:t>Children can be considered victims under this section when a person </a:t>
          </a:r>
          <a:r>
            <a:rPr lang="en-US" sz="1600" b="1" dirty="0"/>
            <a:t>willfully causes or permits a child to be placed in a situation where his or her person or health may be endangered. </a:t>
          </a:r>
          <a:endParaRPr lang="en-US" sz="1600" dirty="0"/>
        </a:p>
      </dgm:t>
    </dgm:pt>
    <dgm:pt modelId="{21A5D7CC-E9D6-49BE-A0CD-10E242CA7085}" type="parTrans" cxnId="{080E9295-BAC1-4F73-8A90-C7C67D86ABC8}">
      <dgm:prSet/>
      <dgm:spPr/>
      <dgm:t>
        <a:bodyPr/>
        <a:lstStyle/>
        <a:p>
          <a:endParaRPr lang="en-US"/>
        </a:p>
      </dgm:t>
    </dgm:pt>
    <dgm:pt modelId="{E43A07CB-1ED8-4CBE-9A74-1C36B8589C55}" type="sibTrans" cxnId="{080E9295-BAC1-4F73-8A90-C7C67D86ABC8}">
      <dgm:prSet/>
      <dgm:spPr/>
      <dgm:t>
        <a:bodyPr/>
        <a:lstStyle/>
        <a:p>
          <a:endParaRPr lang="en-US"/>
        </a:p>
      </dgm:t>
    </dgm:pt>
    <dgm:pt modelId="{019353BE-EA73-4A72-87F8-9266E4AAEAF9}">
      <dgm:prSet/>
      <dgm:spPr/>
      <dgm:t>
        <a:bodyPr/>
        <a:lstStyle/>
        <a:p>
          <a:r>
            <a:rPr lang="en-US" dirty="0"/>
            <a:t>Consider an additional charge of 273a(a) PC Felony Child Abuse if the child is physically injured during the incident. </a:t>
          </a:r>
        </a:p>
      </dgm:t>
    </dgm:pt>
    <dgm:pt modelId="{A8CEBBC5-AAB6-49E0-90CB-C76992078187}" type="parTrans" cxnId="{D867BB86-A0C7-493A-9F84-723EA67003D3}">
      <dgm:prSet/>
      <dgm:spPr/>
      <dgm:t>
        <a:bodyPr/>
        <a:lstStyle/>
        <a:p>
          <a:endParaRPr lang="en-US"/>
        </a:p>
      </dgm:t>
    </dgm:pt>
    <dgm:pt modelId="{9085D53F-2573-4021-97BC-CCD4AE80BCEB}" type="sibTrans" cxnId="{D867BB86-A0C7-493A-9F84-723EA67003D3}">
      <dgm:prSet/>
      <dgm:spPr/>
      <dgm:t>
        <a:bodyPr/>
        <a:lstStyle/>
        <a:p>
          <a:endParaRPr lang="en-US"/>
        </a:p>
      </dgm:t>
    </dgm:pt>
    <dgm:pt modelId="{A57C32C4-0698-427D-A457-FF2CAA316DC2}" type="pres">
      <dgm:prSet presAssocID="{F71C23F4-05AC-41CD-8284-CD5A270946D7}" presName="linearFlow" presStyleCnt="0">
        <dgm:presLayoutVars>
          <dgm:dir/>
          <dgm:resizeHandles val="exact"/>
        </dgm:presLayoutVars>
      </dgm:prSet>
      <dgm:spPr/>
    </dgm:pt>
    <dgm:pt modelId="{8DD23431-FF76-4C09-9813-CE59D09DF709}" type="pres">
      <dgm:prSet presAssocID="{2C4E410C-D8FB-477F-89D5-AF6ECDC10082}" presName="composite" presStyleCnt="0"/>
      <dgm:spPr/>
    </dgm:pt>
    <dgm:pt modelId="{60096F34-4564-4E6F-84D7-0F0970C5DEAA}" type="pres">
      <dgm:prSet presAssocID="{2C4E410C-D8FB-477F-89D5-AF6ECDC10082}" presName="imgShp" presStyleLbl="fgImgPlace1" presStyleIdx="0" presStyleCnt="4" custLinFactNeighborX="-23396" custLinFactNeighborY="62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Questions"/>
        </a:ext>
      </dgm:extLst>
    </dgm:pt>
    <dgm:pt modelId="{34305C94-8D2A-4891-9488-41A8E600BF1C}" type="pres">
      <dgm:prSet presAssocID="{2C4E410C-D8FB-477F-89D5-AF6ECDC10082}" presName="txShp" presStyleLbl="node1" presStyleIdx="0" presStyleCnt="4" custScaleX="109390" custScaleY="97868" custLinFactNeighborX="5616" custLinFactNeighborY="-1133">
        <dgm:presLayoutVars>
          <dgm:bulletEnabled val="1"/>
        </dgm:presLayoutVars>
      </dgm:prSet>
      <dgm:spPr/>
    </dgm:pt>
    <dgm:pt modelId="{7C9C1477-45CB-4613-9CB2-031B703DE39D}" type="pres">
      <dgm:prSet presAssocID="{68DB2DEA-BFF7-4FD6-BD57-52D4D4AF3DEC}" presName="spacing" presStyleCnt="0"/>
      <dgm:spPr/>
    </dgm:pt>
    <dgm:pt modelId="{C6160543-2353-44EB-B408-76E4979E9FAF}" type="pres">
      <dgm:prSet presAssocID="{059A5DDC-1A49-4CC6-B7ED-0E5A700DF195}" presName="composite" presStyleCnt="0"/>
      <dgm:spPr/>
    </dgm:pt>
    <dgm:pt modelId="{9D77549B-E016-4CE9-88E9-9D91A6FC7146}" type="pres">
      <dgm:prSet presAssocID="{059A5DDC-1A49-4CC6-B7ED-0E5A700DF195}" presName="imgShp" presStyleLbl="fgImgPlace1" presStyleIdx="1" presStyleCnt="4" custLinFactNeighborX="-18852" custLinFactNeighborY="-1219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Document"/>
        </a:ext>
      </dgm:extLst>
    </dgm:pt>
    <dgm:pt modelId="{A670C693-138E-4594-809E-F81F11226653}" type="pres">
      <dgm:prSet presAssocID="{059A5DDC-1A49-4CC6-B7ED-0E5A700DF195}" presName="txShp" presStyleLbl="node1" presStyleIdx="1" presStyleCnt="4" custScaleX="113249" custLinFactNeighborX="3931" custLinFactNeighborY="-12193">
        <dgm:presLayoutVars>
          <dgm:bulletEnabled val="1"/>
        </dgm:presLayoutVars>
      </dgm:prSet>
      <dgm:spPr/>
    </dgm:pt>
    <dgm:pt modelId="{19144307-C4DB-4F8E-A12D-1003221AB23F}" type="pres">
      <dgm:prSet presAssocID="{B1016728-EC65-4B8C-9DFA-8856863CE0FA}" presName="spacing" presStyleCnt="0"/>
      <dgm:spPr/>
    </dgm:pt>
    <dgm:pt modelId="{D8C1ECE9-4F76-4016-915E-8913EB83EF82}" type="pres">
      <dgm:prSet presAssocID="{94000653-B3E5-4AA0-8B30-022AF41FAC6C}" presName="composite" presStyleCnt="0"/>
      <dgm:spPr/>
    </dgm:pt>
    <dgm:pt modelId="{2C301D37-8036-4FE2-953E-F3849C5FA245}" type="pres">
      <dgm:prSet presAssocID="{94000653-B3E5-4AA0-8B30-022AF41FAC6C}" presName="imgShp" presStyleLbl="fgImgPlace1" presStyleIdx="2" presStyleCnt="4" custLinFactY="6490" custLinFactNeighborX="-15198" custLinFactNeighborY="100000"/>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Police"/>
        </a:ext>
      </dgm:extLst>
    </dgm:pt>
    <dgm:pt modelId="{77508CD4-F706-49EE-AC4C-545A21415D30}" type="pres">
      <dgm:prSet presAssocID="{94000653-B3E5-4AA0-8B30-022AF41FAC6C}" presName="txShp" presStyleLbl="node1" presStyleIdx="2" presStyleCnt="4" custScaleX="111669" custScaleY="198131" custLinFactY="10780" custLinFactNeighborX="4562" custLinFactNeighborY="100000">
        <dgm:presLayoutVars>
          <dgm:bulletEnabled val="1"/>
        </dgm:presLayoutVars>
      </dgm:prSet>
      <dgm:spPr/>
    </dgm:pt>
    <dgm:pt modelId="{167FB5C5-1C1F-4369-A0C8-0EA0E67004C7}" type="pres">
      <dgm:prSet presAssocID="{078AC429-5379-4B10-9BBA-7BF993DDF492}" presName="spacing" presStyleCnt="0"/>
      <dgm:spPr/>
    </dgm:pt>
    <dgm:pt modelId="{BDF5A7E7-EE25-4A8B-AF30-C5879DC5EEB7}" type="pres">
      <dgm:prSet presAssocID="{019353BE-EA73-4A72-87F8-9266E4AAEAF9}" presName="composite" presStyleCnt="0"/>
      <dgm:spPr/>
    </dgm:pt>
    <dgm:pt modelId="{BA276DFA-1863-4D00-AF16-CDD90ED1842D}" type="pres">
      <dgm:prSet presAssocID="{019353BE-EA73-4A72-87F8-9266E4AAEAF9}" presName="imgShp" presStyleLbl="fgImgPlace1" presStyleIdx="3" presStyleCnt="4" custAng="696318" custLinFactY="-100000" custLinFactNeighborX="-21572" custLinFactNeighborY="-144833"/>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Handcuffs"/>
        </a:ext>
      </dgm:extLst>
    </dgm:pt>
    <dgm:pt modelId="{B4FA634B-ACE7-431E-BA3E-E53DB6C15594}" type="pres">
      <dgm:prSet presAssocID="{019353BE-EA73-4A72-87F8-9266E4AAEAF9}" presName="txShp" presStyleLbl="node1" presStyleIdx="3" presStyleCnt="4" custScaleX="113311" custScaleY="91572" custLinFactY="-100000" custLinFactNeighborX="4118" custLinFactNeighborY="-142915">
        <dgm:presLayoutVars>
          <dgm:bulletEnabled val="1"/>
        </dgm:presLayoutVars>
      </dgm:prSet>
      <dgm:spPr/>
    </dgm:pt>
  </dgm:ptLst>
  <dgm:cxnLst>
    <dgm:cxn modelId="{BF747D10-2AE8-4509-BB27-946983CF9B35}" srcId="{F71C23F4-05AC-41CD-8284-CD5A270946D7}" destId="{059A5DDC-1A49-4CC6-B7ED-0E5A700DF195}" srcOrd="1" destOrd="0" parTransId="{EBFCBE18-7D11-4B30-AD6A-1D1AE1D39A40}" sibTransId="{B1016728-EC65-4B8C-9DFA-8856863CE0FA}"/>
    <dgm:cxn modelId="{018A881E-CFD6-46E3-95B9-EAAC725F301E}" type="presOf" srcId="{2C4E410C-D8FB-477F-89D5-AF6ECDC10082}" destId="{34305C94-8D2A-4891-9488-41A8E600BF1C}" srcOrd="0" destOrd="0" presId="urn:microsoft.com/office/officeart/2005/8/layout/vList3"/>
    <dgm:cxn modelId="{151AB139-22AC-490F-AF91-759F69D224D0}" srcId="{F71C23F4-05AC-41CD-8284-CD5A270946D7}" destId="{2C4E410C-D8FB-477F-89D5-AF6ECDC10082}" srcOrd="0" destOrd="0" parTransId="{368907E0-E668-40DC-BA2A-699AB62895C4}" sibTransId="{68DB2DEA-BFF7-4FD6-BD57-52D4D4AF3DEC}"/>
    <dgm:cxn modelId="{93C62D61-7DF4-4844-A94C-BB93C2422732}" type="presOf" srcId="{F71C23F4-05AC-41CD-8284-CD5A270946D7}" destId="{A57C32C4-0698-427D-A457-FF2CAA316DC2}" srcOrd="0" destOrd="0" presId="urn:microsoft.com/office/officeart/2005/8/layout/vList3"/>
    <dgm:cxn modelId="{7F14FF4C-E73A-4BA4-89CA-FD997F2B2C4C}" srcId="{F71C23F4-05AC-41CD-8284-CD5A270946D7}" destId="{94000653-B3E5-4AA0-8B30-022AF41FAC6C}" srcOrd="2" destOrd="0" parTransId="{38402FD7-550F-4E66-8601-7EE4702DD8F7}" sibTransId="{078AC429-5379-4B10-9BBA-7BF993DDF492}"/>
    <dgm:cxn modelId="{35769556-44AD-4C7D-A49E-2FC08F1D4164}" srcId="{94000653-B3E5-4AA0-8B30-022AF41FAC6C}" destId="{8C25A8C0-7083-4679-9A3A-2C903BCA22AD}" srcOrd="0" destOrd="0" parTransId="{A64FD37E-A3B9-45AB-BFE8-2647DB767FA3}" sibTransId="{FD8BD3BA-FD49-487C-9323-859F0B3DA88D}"/>
    <dgm:cxn modelId="{D867BB86-A0C7-493A-9F84-723EA67003D3}" srcId="{F71C23F4-05AC-41CD-8284-CD5A270946D7}" destId="{019353BE-EA73-4A72-87F8-9266E4AAEAF9}" srcOrd="3" destOrd="0" parTransId="{A8CEBBC5-AAB6-49E0-90CB-C76992078187}" sibTransId="{9085D53F-2573-4021-97BC-CCD4AE80BCEB}"/>
    <dgm:cxn modelId="{22260D93-AB87-4A21-B5A2-69B35D693ADF}" type="presOf" srcId="{8C25A8C0-7083-4679-9A3A-2C903BCA22AD}" destId="{77508CD4-F706-49EE-AC4C-545A21415D30}" srcOrd="0" destOrd="1" presId="urn:microsoft.com/office/officeart/2005/8/layout/vList3"/>
    <dgm:cxn modelId="{080E9295-BAC1-4F73-8A90-C7C67D86ABC8}" srcId="{94000653-B3E5-4AA0-8B30-022AF41FAC6C}" destId="{4F17FDDB-5673-4A45-AD65-2404348763F9}" srcOrd="1" destOrd="0" parTransId="{21A5D7CC-E9D6-49BE-A0CD-10E242CA7085}" sibTransId="{E43A07CB-1ED8-4CBE-9A74-1C36B8589C55}"/>
    <dgm:cxn modelId="{1714DB9F-46C4-4465-9D3A-B9E04B181A15}" type="presOf" srcId="{059A5DDC-1A49-4CC6-B7ED-0E5A700DF195}" destId="{A670C693-138E-4594-809E-F81F11226653}" srcOrd="0" destOrd="0" presId="urn:microsoft.com/office/officeart/2005/8/layout/vList3"/>
    <dgm:cxn modelId="{0071ECA2-988C-44F0-8853-1DA767CEE726}" type="presOf" srcId="{4F17FDDB-5673-4A45-AD65-2404348763F9}" destId="{77508CD4-F706-49EE-AC4C-545A21415D30}" srcOrd="0" destOrd="2" presId="urn:microsoft.com/office/officeart/2005/8/layout/vList3"/>
    <dgm:cxn modelId="{921D56ED-550F-45E0-BEBF-62E1708901EE}" type="presOf" srcId="{019353BE-EA73-4A72-87F8-9266E4AAEAF9}" destId="{B4FA634B-ACE7-431E-BA3E-E53DB6C15594}" srcOrd="0" destOrd="0" presId="urn:microsoft.com/office/officeart/2005/8/layout/vList3"/>
    <dgm:cxn modelId="{13F79DF3-4BD6-4A72-BE2F-0061F70BB92A}" type="presOf" srcId="{94000653-B3E5-4AA0-8B30-022AF41FAC6C}" destId="{77508CD4-F706-49EE-AC4C-545A21415D30}" srcOrd="0" destOrd="0" presId="urn:microsoft.com/office/officeart/2005/8/layout/vList3"/>
    <dgm:cxn modelId="{F53AC5CC-0B9C-4717-A2A6-F88BB06D7E17}" type="presParOf" srcId="{A57C32C4-0698-427D-A457-FF2CAA316DC2}" destId="{8DD23431-FF76-4C09-9813-CE59D09DF709}" srcOrd="0" destOrd="0" presId="urn:microsoft.com/office/officeart/2005/8/layout/vList3"/>
    <dgm:cxn modelId="{2512A6D3-BE26-4EDC-817F-3443FCC3C367}" type="presParOf" srcId="{8DD23431-FF76-4C09-9813-CE59D09DF709}" destId="{60096F34-4564-4E6F-84D7-0F0970C5DEAA}" srcOrd="0" destOrd="0" presId="urn:microsoft.com/office/officeart/2005/8/layout/vList3"/>
    <dgm:cxn modelId="{99E64CE5-8799-4D47-8873-D87DAED4AC31}" type="presParOf" srcId="{8DD23431-FF76-4C09-9813-CE59D09DF709}" destId="{34305C94-8D2A-4891-9488-41A8E600BF1C}" srcOrd="1" destOrd="0" presId="urn:microsoft.com/office/officeart/2005/8/layout/vList3"/>
    <dgm:cxn modelId="{F6C415B7-6B23-4D71-B607-4A8459D69C8D}" type="presParOf" srcId="{A57C32C4-0698-427D-A457-FF2CAA316DC2}" destId="{7C9C1477-45CB-4613-9CB2-031B703DE39D}" srcOrd="1" destOrd="0" presId="urn:microsoft.com/office/officeart/2005/8/layout/vList3"/>
    <dgm:cxn modelId="{A8A38356-A832-4B91-A01F-DA054BC0079E}" type="presParOf" srcId="{A57C32C4-0698-427D-A457-FF2CAA316DC2}" destId="{C6160543-2353-44EB-B408-76E4979E9FAF}" srcOrd="2" destOrd="0" presId="urn:microsoft.com/office/officeart/2005/8/layout/vList3"/>
    <dgm:cxn modelId="{E953DBC9-ACCA-4F5F-91CD-E307C152CD16}" type="presParOf" srcId="{C6160543-2353-44EB-B408-76E4979E9FAF}" destId="{9D77549B-E016-4CE9-88E9-9D91A6FC7146}" srcOrd="0" destOrd="0" presId="urn:microsoft.com/office/officeart/2005/8/layout/vList3"/>
    <dgm:cxn modelId="{3BEA52D4-886B-4E28-ACEA-9AD165F173CE}" type="presParOf" srcId="{C6160543-2353-44EB-B408-76E4979E9FAF}" destId="{A670C693-138E-4594-809E-F81F11226653}" srcOrd="1" destOrd="0" presId="urn:microsoft.com/office/officeart/2005/8/layout/vList3"/>
    <dgm:cxn modelId="{A06B6965-F7B4-4203-AE6A-DF25BC55AA7A}" type="presParOf" srcId="{A57C32C4-0698-427D-A457-FF2CAA316DC2}" destId="{19144307-C4DB-4F8E-A12D-1003221AB23F}" srcOrd="3" destOrd="0" presId="urn:microsoft.com/office/officeart/2005/8/layout/vList3"/>
    <dgm:cxn modelId="{1D41E9AE-6724-4525-974F-20802416FC53}" type="presParOf" srcId="{A57C32C4-0698-427D-A457-FF2CAA316DC2}" destId="{D8C1ECE9-4F76-4016-915E-8913EB83EF82}" srcOrd="4" destOrd="0" presId="urn:microsoft.com/office/officeart/2005/8/layout/vList3"/>
    <dgm:cxn modelId="{5D95167A-2AD4-48B6-A4F6-996D79CDAF3F}" type="presParOf" srcId="{D8C1ECE9-4F76-4016-915E-8913EB83EF82}" destId="{2C301D37-8036-4FE2-953E-F3849C5FA245}" srcOrd="0" destOrd="0" presId="urn:microsoft.com/office/officeart/2005/8/layout/vList3"/>
    <dgm:cxn modelId="{0C3DAF8C-CB5D-4308-9C9A-97A0DEA8268A}" type="presParOf" srcId="{D8C1ECE9-4F76-4016-915E-8913EB83EF82}" destId="{77508CD4-F706-49EE-AC4C-545A21415D30}" srcOrd="1" destOrd="0" presId="urn:microsoft.com/office/officeart/2005/8/layout/vList3"/>
    <dgm:cxn modelId="{F04D2110-C39C-4A87-B514-AEC003BB1B0F}" type="presParOf" srcId="{A57C32C4-0698-427D-A457-FF2CAA316DC2}" destId="{167FB5C5-1C1F-4369-A0C8-0EA0E67004C7}" srcOrd="5" destOrd="0" presId="urn:microsoft.com/office/officeart/2005/8/layout/vList3"/>
    <dgm:cxn modelId="{7EE9CF50-A550-4F28-A9BC-E1DFF0C942B5}" type="presParOf" srcId="{A57C32C4-0698-427D-A457-FF2CAA316DC2}" destId="{BDF5A7E7-EE25-4A8B-AF30-C5879DC5EEB7}" srcOrd="6" destOrd="0" presId="urn:microsoft.com/office/officeart/2005/8/layout/vList3"/>
    <dgm:cxn modelId="{E6D5F3B0-48B2-4F60-B19D-CCC07BD5FA3A}" type="presParOf" srcId="{BDF5A7E7-EE25-4A8B-AF30-C5879DC5EEB7}" destId="{BA276DFA-1863-4D00-AF16-CDD90ED1842D}" srcOrd="0" destOrd="0" presId="urn:microsoft.com/office/officeart/2005/8/layout/vList3"/>
    <dgm:cxn modelId="{51B28E3D-96B5-4BE9-88AD-DA7BBD411FE2}" type="presParOf" srcId="{BDF5A7E7-EE25-4A8B-AF30-C5879DC5EEB7}" destId="{B4FA634B-ACE7-431E-BA3E-E53DB6C15594}"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F1DE372-DEF5-4E8E-8693-77EF83240760}" type="doc">
      <dgm:prSet loTypeId="urn:microsoft.com/office/officeart/2005/8/layout/vList5" loCatId="list" qsTypeId="urn:microsoft.com/office/officeart/2005/8/quickstyle/simple2" qsCatId="simple" csTypeId="urn:microsoft.com/office/officeart/2005/8/colors/accent2_2" csCatId="accent2"/>
      <dgm:spPr/>
      <dgm:t>
        <a:bodyPr/>
        <a:lstStyle/>
        <a:p>
          <a:endParaRPr lang="en-US"/>
        </a:p>
      </dgm:t>
    </dgm:pt>
    <dgm:pt modelId="{8178D62E-3EDB-4C24-B053-B240E71ABB9C}">
      <dgm:prSet/>
      <dgm:spPr/>
      <dgm:t>
        <a:bodyPr/>
        <a:lstStyle/>
        <a:p>
          <a:r>
            <a:rPr lang="en-US"/>
            <a:t>LE shall make every attempt to legally seize firearms or deadly weapons from DV incidents</a:t>
          </a:r>
        </a:p>
      </dgm:t>
    </dgm:pt>
    <dgm:pt modelId="{CAE28774-5F39-4CDA-972A-B4E0DFD95138}" type="parTrans" cxnId="{1F3E4D1D-FE67-482E-8DD5-B204344B8B5A}">
      <dgm:prSet/>
      <dgm:spPr/>
      <dgm:t>
        <a:bodyPr/>
        <a:lstStyle/>
        <a:p>
          <a:endParaRPr lang="en-US"/>
        </a:p>
      </dgm:t>
    </dgm:pt>
    <dgm:pt modelId="{1A1EE43E-6B51-4A94-97F1-FF4BE94B0B7E}" type="sibTrans" cxnId="{1F3E4D1D-FE67-482E-8DD5-B204344B8B5A}">
      <dgm:prSet/>
      <dgm:spPr/>
      <dgm:t>
        <a:bodyPr/>
        <a:lstStyle/>
        <a:p>
          <a:endParaRPr lang="en-US"/>
        </a:p>
      </dgm:t>
    </dgm:pt>
    <dgm:pt modelId="{3D4FE476-CD14-4BD8-AD70-B5B7C719947D}">
      <dgm:prSet/>
      <dgm:spPr/>
      <dgm:t>
        <a:bodyPr/>
        <a:lstStyle/>
        <a:p>
          <a:r>
            <a:rPr lang="en-US"/>
            <a:t>If protective order is in place, LE shall take firearms into custody</a:t>
          </a:r>
        </a:p>
      </dgm:t>
    </dgm:pt>
    <dgm:pt modelId="{D0E622F3-30DB-4E46-B136-EDA631B1BC60}" type="parTrans" cxnId="{2E63DF3E-BC7B-41D5-A43B-8420467C4EA0}">
      <dgm:prSet/>
      <dgm:spPr/>
      <dgm:t>
        <a:bodyPr/>
        <a:lstStyle/>
        <a:p>
          <a:endParaRPr lang="en-US"/>
        </a:p>
      </dgm:t>
    </dgm:pt>
    <dgm:pt modelId="{13ED2D5A-92A6-4612-A388-CA4E49E5DE82}" type="sibTrans" cxnId="{2E63DF3E-BC7B-41D5-A43B-8420467C4EA0}">
      <dgm:prSet/>
      <dgm:spPr/>
      <dgm:t>
        <a:bodyPr/>
        <a:lstStyle/>
        <a:p>
          <a:endParaRPr lang="en-US"/>
        </a:p>
      </dgm:t>
    </dgm:pt>
    <dgm:pt modelId="{51521724-061D-4907-8BA1-A7BB7E88E6DC}">
      <dgm:prSet/>
      <dgm:spPr/>
      <dgm:t>
        <a:bodyPr/>
        <a:lstStyle/>
        <a:p>
          <a:r>
            <a:rPr lang="en-US"/>
            <a:t>A warrant may be needed if no consent and not in plain site</a:t>
          </a:r>
        </a:p>
      </dgm:t>
    </dgm:pt>
    <dgm:pt modelId="{00476B07-B491-4F29-8919-048197129B3E}" type="parTrans" cxnId="{804C54BF-89E3-4174-B014-8446DE1B49B6}">
      <dgm:prSet/>
      <dgm:spPr/>
      <dgm:t>
        <a:bodyPr/>
        <a:lstStyle/>
        <a:p>
          <a:endParaRPr lang="en-US"/>
        </a:p>
      </dgm:t>
    </dgm:pt>
    <dgm:pt modelId="{6AE47AC4-5256-4CC2-B8EC-FF5F271A3118}" type="sibTrans" cxnId="{804C54BF-89E3-4174-B014-8446DE1B49B6}">
      <dgm:prSet/>
      <dgm:spPr/>
      <dgm:t>
        <a:bodyPr/>
        <a:lstStyle/>
        <a:p>
          <a:endParaRPr lang="en-US"/>
        </a:p>
      </dgm:t>
    </dgm:pt>
    <dgm:pt modelId="{1F76B167-B16D-489C-A7C4-86F56D3E91E3}" type="pres">
      <dgm:prSet presAssocID="{EF1DE372-DEF5-4E8E-8693-77EF83240760}" presName="Name0" presStyleCnt="0">
        <dgm:presLayoutVars>
          <dgm:dir/>
          <dgm:animLvl val="lvl"/>
          <dgm:resizeHandles val="exact"/>
        </dgm:presLayoutVars>
      </dgm:prSet>
      <dgm:spPr/>
    </dgm:pt>
    <dgm:pt modelId="{250994AA-5A44-4303-850C-D9FD2EAD3392}" type="pres">
      <dgm:prSet presAssocID="{8178D62E-3EDB-4C24-B053-B240E71ABB9C}" presName="linNode" presStyleCnt="0"/>
      <dgm:spPr/>
    </dgm:pt>
    <dgm:pt modelId="{8BBF0E61-EAB6-45A7-87B1-443A459F3BF3}" type="pres">
      <dgm:prSet presAssocID="{8178D62E-3EDB-4C24-B053-B240E71ABB9C}" presName="parentText" presStyleLbl="node1" presStyleIdx="0" presStyleCnt="3">
        <dgm:presLayoutVars>
          <dgm:chMax val="1"/>
          <dgm:bulletEnabled val="1"/>
        </dgm:presLayoutVars>
      </dgm:prSet>
      <dgm:spPr/>
    </dgm:pt>
    <dgm:pt modelId="{42E65840-25BF-4BE9-A037-972AE0671B56}" type="pres">
      <dgm:prSet presAssocID="{1A1EE43E-6B51-4A94-97F1-FF4BE94B0B7E}" presName="sp" presStyleCnt="0"/>
      <dgm:spPr/>
    </dgm:pt>
    <dgm:pt modelId="{27FDF1C4-FF20-41C4-B2AF-CF8AFF45CC6C}" type="pres">
      <dgm:prSet presAssocID="{3D4FE476-CD14-4BD8-AD70-B5B7C719947D}" presName="linNode" presStyleCnt="0"/>
      <dgm:spPr/>
    </dgm:pt>
    <dgm:pt modelId="{7DF0C389-4409-4F92-BEE2-8AD937CD9D01}" type="pres">
      <dgm:prSet presAssocID="{3D4FE476-CD14-4BD8-AD70-B5B7C719947D}" presName="parentText" presStyleLbl="node1" presStyleIdx="1" presStyleCnt="3">
        <dgm:presLayoutVars>
          <dgm:chMax val="1"/>
          <dgm:bulletEnabled val="1"/>
        </dgm:presLayoutVars>
      </dgm:prSet>
      <dgm:spPr/>
    </dgm:pt>
    <dgm:pt modelId="{D8729A38-DCF1-493B-A287-0375F4151B09}" type="pres">
      <dgm:prSet presAssocID="{13ED2D5A-92A6-4612-A388-CA4E49E5DE82}" presName="sp" presStyleCnt="0"/>
      <dgm:spPr/>
    </dgm:pt>
    <dgm:pt modelId="{7D743435-DEA2-41D1-9CAC-6703D966BCEF}" type="pres">
      <dgm:prSet presAssocID="{51521724-061D-4907-8BA1-A7BB7E88E6DC}" presName="linNode" presStyleCnt="0"/>
      <dgm:spPr/>
    </dgm:pt>
    <dgm:pt modelId="{701A7EAA-FF63-40B5-BAF7-648D5249B406}" type="pres">
      <dgm:prSet presAssocID="{51521724-061D-4907-8BA1-A7BB7E88E6DC}" presName="parentText" presStyleLbl="node1" presStyleIdx="2" presStyleCnt="3">
        <dgm:presLayoutVars>
          <dgm:chMax val="1"/>
          <dgm:bulletEnabled val="1"/>
        </dgm:presLayoutVars>
      </dgm:prSet>
      <dgm:spPr/>
    </dgm:pt>
  </dgm:ptLst>
  <dgm:cxnLst>
    <dgm:cxn modelId="{C308E517-290E-4CE0-BF80-712291F8DFE7}" type="presOf" srcId="{EF1DE372-DEF5-4E8E-8693-77EF83240760}" destId="{1F76B167-B16D-489C-A7C4-86F56D3E91E3}" srcOrd="0" destOrd="0" presId="urn:microsoft.com/office/officeart/2005/8/layout/vList5"/>
    <dgm:cxn modelId="{1F3E4D1D-FE67-482E-8DD5-B204344B8B5A}" srcId="{EF1DE372-DEF5-4E8E-8693-77EF83240760}" destId="{8178D62E-3EDB-4C24-B053-B240E71ABB9C}" srcOrd="0" destOrd="0" parTransId="{CAE28774-5F39-4CDA-972A-B4E0DFD95138}" sibTransId="{1A1EE43E-6B51-4A94-97F1-FF4BE94B0B7E}"/>
    <dgm:cxn modelId="{2E63DF3E-BC7B-41D5-A43B-8420467C4EA0}" srcId="{EF1DE372-DEF5-4E8E-8693-77EF83240760}" destId="{3D4FE476-CD14-4BD8-AD70-B5B7C719947D}" srcOrd="1" destOrd="0" parTransId="{D0E622F3-30DB-4E46-B136-EDA631B1BC60}" sibTransId="{13ED2D5A-92A6-4612-A388-CA4E49E5DE82}"/>
    <dgm:cxn modelId="{4AEBE798-0C40-4D51-8640-273A81B91CBC}" type="presOf" srcId="{3D4FE476-CD14-4BD8-AD70-B5B7C719947D}" destId="{7DF0C389-4409-4F92-BEE2-8AD937CD9D01}" srcOrd="0" destOrd="0" presId="urn:microsoft.com/office/officeart/2005/8/layout/vList5"/>
    <dgm:cxn modelId="{E9C100A8-7DBA-4056-A5D6-AF76820EA590}" type="presOf" srcId="{51521724-061D-4907-8BA1-A7BB7E88E6DC}" destId="{701A7EAA-FF63-40B5-BAF7-648D5249B406}" srcOrd="0" destOrd="0" presId="urn:microsoft.com/office/officeart/2005/8/layout/vList5"/>
    <dgm:cxn modelId="{804C54BF-89E3-4174-B014-8446DE1B49B6}" srcId="{EF1DE372-DEF5-4E8E-8693-77EF83240760}" destId="{51521724-061D-4907-8BA1-A7BB7E88E6DC}" srcOrd="2" destOrd="0" parTransId="{00476B07-B491-4F29-8919-048197129B3E}" sibTransId="{6AE47AC4-5256-4CC2-B8EC-FF5F271A3118}"/>
    <dgm:cxn modelId="{EF543BF9-85A3-4822-B0BD-C74C1FA5878F}" type="presOf" srcId="{8178D62E-3EDB-4C24-B053-B240E71ABB9C}" destId="{8BBF0E61-EAB6-45A7-87B1-443A459F3BF3}" srcOrd="0" destOrd="0" presId="urn:microsoft.com/office/officeart/2005/8/layout/vList5"/>
    <dgm:cxn modelId="{17FF31F0-7A76-4A23-B2D8-0F8AAA011E47}" type="presParOf" srcId="{1F76B167-B16D-489C-A7C4-86F56D3E91E3}" destId="{250994AA-5A44-4303-850C-D9FD2EAD3392}" srcOrd="0" destOrd="0" presId="urn:microsoft.com/office/officeart/2005/8/layout/vList5"/>
    <dgm:cxn modelId="{13A09F95-407D-44E5-AAF0-ED63DD9F9C08}" type="presParOf" srcId="{250994AA-5A44-4303-850C-D9FD2EAD3392}" destId="{8BBF0E61-EAB6-45A7-87B1-443A459F3BF3}" srcOrd="0" destOrd="0" presId="urn:microsoft.com/office/officeart/2005/8/layout/vList5"/>
    <dgm:cxn modelId="{3362AFB1-FC7F-40F4-9CC5-7B9D42ADFBF9}" type="presParOf" srcId="{1F76B167-B16D-489C-A7C4-86F56D3E91E3}" destId="{42E65840-25BF-4BE9-A037-972AE0671B56}" srcOrd="1" destOrd="0" presId="urn:microsoft.com/office/officeart/2005/8/layout/vList5"/>
    <dgm:cxn modelId="{4634C982-0F7C-40B0-8AE8-B8E3FB653D1C}" type="presParOf" srcId="{1F76B167-B16D-489C-A7C4-86F56D3E91E3}" destId="{27FDF1C4-FF20-41C4-B2AF-CF8AFF45CC6C}" srcOrd="2" destOrd="0" presId="urn:microsoft.com/office/officeart/2005/8/layout/vList5"/>
    <dgm:cxn modelId="{CD4AF3C5-3FD8-48C7-9E78-2245D9654D08}" type="presParOf" srcId="{27FDF1C4-FF20-41C4-B2AF-CF8AFF45CC6C}" destId="{7DF0C389-4409-4F92-BEE2-8AD937CD9D01}" srcOrd="0" destOrd="0" presId="urn:microsoft.com/office/officeart/2005/8/layout/vList5"/>
    <dgm:cxn modelId="{E472415B-3026-4DC1-97CD-1C3F65CDA48D}" type="presParOf" srcId="{1F76B167-B16D-489C-A7C4-86F56D3E91E3}" destId="{D8729A38-DCF1-493B-A287-0375F4151B09}" srcOrd="3" destOrd="0" presId="urn:microsoft.com/office/officeart/2005/8/layout/vList5"/>
    <dgm:cxn modelId="{F0889AFA-7BD8-401A-A2B2-5BADE9B9BA2E}" type="presParOf" srcId="{1F76B167-B16D-489C-A7C4-86F56D3E91E3}" destId="{7D743435-DEA2-41D1-9CAC-6703D966BCEF}" srcOrd="4" destOrd="0" presId="urn:microsoft.com/office/officeart/2005/8/layout/vList5"/>
    <dgm:cxn modelId="{DE871659-AC1F-442E-95C4-248B92223F34}" type="presParOf" srcId="{7D743435-DEA2-41D1-9CAC-6703D966BCEF}" destId="{701A7EAA-FF63-40B5-BAF7-648D5249B406}" srcOrd="0" destOrd="0" presId="urn:microsoft.com/office/officeart/2005/8/layout/vList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EBCBDD0-1613-4F5D-8FF8-3D5F596C7681}" type="doc">
      <dgm:prSet loTypeId="urn:microsoft.com/office/officeart/2005/8/layout/vList2" loCatId="list" qsTypeId="urn:microsoft.com/office/officeart/2005/8/quickstyle/simple1" qsCatId="simple" csTypeId="urn:microsoft.com/office/officeart/2005/8/colors/accent2_2" csCatId="accent2"/>
      <dgm:spPr/>
      <dgm:t>
        <a:bodyPr/>
        <a:lstStyle/>
        <a:p>
          <a:endParaRPr lang="en-US"/>
        </a:p>
      </dgm:t>
    </dgm:pt>
    <dgm:pt modelId="{284BBC66-3D88-4D88-9FE6-EF4D9806C95D}">
      <dgm:prSet/>
      <dgm:spPr/>
      <dgm:t>
        <a:bodyPr/>
        <a:lstStyle/>
        <a:p>
          <a:r>
            <a:rPr lang="en-US"/>
            <a:t>273.6(a) PC</a:t>
          </a:r>
        </a:p>
      </dgm:t>
    </dgm:pt>
    <dgm:pt modelId="{7C1E1261-F057-47EB-AD16-36BACE03C0DB}" type="parTrans" cxnId="{4274DCF8-58BC-45B5-825D-27735EFE67B2}">
      <dgm:prSet/>
      <dgm:spPr/>
      <dgm:t>
        <a:bodyPr/>
        <a:lstStyle/>
        <a:p>
          <a:endParaRPr lang="en-US"/>
        </a:p>
      </dgm:t>
    </dgm:pt>
    <dgm:pt modelId="{636FB9E5-E2FD-4BCF-9687-6B8E0BBFA26D}" type="sibTrans" cxnId="{4274DCF8-58BC-45B5-825D-27735EFE67B2}">
      <dgm:prSet/>
      <dgm:spPr/>
      <dgm:t>
        <a:bodyPr/>
        <a:lstStyle/>
        <a:p>
          <a:endParaRPr lang="en-US"/>
        </a:p>
      </dgm:t>
    </dgm:pt>
    <dgm:pt modelId="{4C226A0F-2202-4253-A764-B770ACF5A0C8}">
      <dgm:prSet/>
      <dgm:spPr/>
      <dgm:t>
        <a:bodyPr/>
        <a:lstStyle/>
        <a:p>
          <a:r>
            <a:rPr lang="en-US"/>
            <a:t>Domestic Violence Restraining Order</a:t>
          </a:r>
        </a:p>
      </dgm:t>
    </dgm:pt>
    <dgm:pt modelId="{8A4B1E1E-E8DA-428F-9807-EB46039D7C60}" type="parTrans" cxnId="{8E54B079-C64D-448B-995C-27AD72549826}">
      <dgm:prSet/>
      <dgm:spPr/>
      <dgm:t>
        <a:bodyPr/>
        <a:lstStyle/>
        <a:p>
          <a:endParaRPr lang="en-US"/>
        </a:p>
      </dgm:t>
    </dgm:pt>
    <dgm:pt modelId="{87BB7E86-F52C-4B71-AF4E-8FE068E75723}" type="sibTrans" cxnId="{8E54B079-C64D-448B-995C-27AD72549826}">
      <dgm:prSet/>
      <dgm:spPr/>
      <dgm:t>
        <a:bodyPr/>
        <a:lstStyle/>
        <a:p>
          <a:endParaRPr lang="en-US"/>
        </a:p>
      </dgm:t>
    </dgm:pt>
    <dgm:pt modelId="{6C72B917-BA99-44CF-ADD0-997A2DBAB130}">
      <dgm:prSet/>
      <dgm:spPr/>
      <dgm:t>
        <a:bodyPr/>
        <a:lstStyle/>
        <a:p>
          <a:r>
            <a:rPr lang="en-US"/>
            <a:t>Temporary Restraining Order</a:t>
          </a:r>
        </a:p>
      </dgm:t>
    </dgm:pt>
    <dgm:pt modelId="{2645ED27-EE28-4F65-ADC8-7A660BE208C2}" type="parTrans" cxnId="{2180C4BF-CE5C-4C62-82FD-BE2893075CF9}">
      <dgm:prSet/>
      <dgm:spPr/>
      <dgm:t>
        <a:bodyPr/>
        <a:lstStyle/>
        <a:p>
          <a:endParaRPr lang="en-US"/>
        </a:p>
      </dgm:t>
    </dgm:pt>
    <dgm:pt modelId="{49297A8A-0EF1-48E3-8285-1D93892E328F}" type="sibTrans" cxnId="{2180C4BF-CE5C-4C62-82FD-BE2893075CF9}">
      <dgm:prSet/>
      <dgm:spPr/>
      <dgm:t>
        <a:bodyPr/>
        <a:lstStyle/>
        <a:p>
          <a:endParaRPr lang="en-US"/>
        </a:p>
      </dgm:t>
    </dgm:pt>
    <dgm:pt modelId="{37F89E9C-3695-40B4-ABB4-4EA4BE25392B}">
      <dgm:prSet/>
      <dgm:spPr/>
      <dgm:t>
        <a:bodyPr/>
        <a:lstStyle/>
        <a:p>
          <a:r>
            <a:rPr lang="en-US"/>
            <a:t>166(c)(1) PC</a:t>
          </a:r>
        </a:p>
      </dgm:t>
    </dgm:pt>
    <dgm:pt modelId="{5FB2A640-5B3B-49AA-ADC9-B10A02CB5F00}" type="parTrans" cxnId="{B1FF0A97-81AA-4CD4-997C-B53E49CC499E}">
      <dgm:prSet/>
      <dgm:spPr/>
      <dgm:t>
        <a:bodyPr/>
        <a:lstStyle/>
        <a:p>
          <a:endParaRPr lang="en-US"/>
        </a:p>
      </dgm:t>
    </dgm:pt>
    <dgm:pt modelId="{EDBAB4D9-3354-4330-A38A-6AD070AC1BB5}" type="sibTrans" cxnId="{B1FF0A97-81AA-4CD4-997C-B53E49CC499E}">
      <dgm:prSet/>
      <dgm:spPr/>
      <dgm:t>
        <a:bodyPr/>
        <a:lstStyle/>
        <a:p>
          <a:endParaRPr lang="en-US"/>
        </a:p>
      </dgm:t>
    </dgm:pt>
    <dgm:pt modelId="{C04701DB-58A1-4F4C-9682-C53AF89BC55D}">
      <dgm:prSet/>
      <dgm:spPr/>
      <dgm:t>
        <a:bodyPr/>
        <a:lstStyle/>
        <a:p>
          <a:r>
            <a:rPr lang="en-US"/>
            <a:t>Criminal Protective Orders issued by the court at the completion of  or pending a criminal proceeding.</a:t>
          </a:r>
        </a:p>
      </dgm:t>
    </dgm:pt>
    <dgm:pt modelId="{36D9CCF7-03A9-4BEC-A146-ABEC75FCF844}" type="parTrans" cxnId="{6A935231-282D-42BD-8CE4-B9B00EA3D169}">
      <dgm:prSet/>
      <dgm:spPr/>
      <dgm:t>
        <a:bodyPr/>
        <a:lstStyle/>
        <a:p>
          <a:endParaRPr lang="en-US"/>
        </a:p>
      </dgm:t>
    </dgm:pt>
    <dgm:pt modelId="{782CF1CF-FF59-41A6-99A1-C0615ECC1529}" type="sibTrans" cxnId="{6A935231-282D-42BD-8CE4-B9B00EA3D169}">
      <dgm:prSet/>
      <dgm:spPr/>
      <dgm:t>
        <a:bodyPr/>
        <a:lstStyle/>
        <a:p>
          <a:endParaRPr lang="en-US"/>
        </a:p>
      </dgm:t>
    </dgm:pt>
    <dgm:pt modelId="{DAD0FFB9-F4E8-40CC-B1C7-C15B2B113B03}" type="pres">
      <dgm:prSet presAssocID="{3EBCBDD0-1613-4F5D-8FF8-3D5F596C7681}" presName="linear" presStyleCnt="0">
        <dgm:presLayoutVars>
          <dgm:animLvl val="lvl"/>
          <dgm:resizeHandles val="exact"/>
        </dgm:presLayoutVars>
      </dgm:prSet>
      <dgm:spPr/>
    </dgm:pt>
    <dgm:pt modelId="{652E28E9-48FF-4894-A4AB-08F79330E83A}" type="pres">
      <dgm:prSet presAssocID="{284BBC66-3D88-4D88-9FE6-EF4D9806C95D}" presName="parentText" presStyleLbl="node1" presStyleIdx="0" presStyleCnt="2">
        <dgm:presLayoutVars>
          <dgm:chMax val="0"/>
          <dgm:bulletEnabled val="1"/>
        </dgm:presLayoutVars>
      </dgm:prSet>
      <dgm:spPr/>
    </dgm:pt>
    <dgm:pt modelId="{CDAD9F76-7EB9-4586-B0D5-94BBF8B0D8B0}" type="pres">
      <dgm:prSet presAssocID="{284BBC66-3D88-4D88-9FE6-EF4D9806C95D}" presName="childText" presStyleLbl="revTx" presStyleIdx="0" presStyleCnt="2">
        <dgm:presLayoutVars>
          <dgm:bulletEnabled val="1"/>
        </dgm:presLayoutVars>
      </dgm:prSet>
      <dgm:spPr/>
    </dgm:pt>
    <dgm:pt modelId="{E75DBC5B-658B-4583-8D4C-692E4DDA549C}" type="pres">
      <dgm:prSet presAssocID="{37F89E9C-3695-40B4-ABB4-4EA4BE25392B}" presName="parentText" presStyleLbl="node1" presStyleIdx="1" presStyleCnt="2">
        <dgm:presLayoutVars>
          <dgm:chMax val="0"/>
          <dgm:bulletEnabled val="1"/>
        </dgm:presLayoutVars>
      </dgm:prSet>
      <dgm:spPr/>
    </dgm:pt>
    <dgm:pt modelId="{636C3E0D-CA73-49A5-AA59-ED1783F96D4E}" type="pres">
      <dgm:prSet presAssocID="{37F89E9C-3695-40B4-ABB4-4EA4BE25392B}" presName="childText" presStyleLbl="revTx" presStyleIdx="1" presStyleCnt="2">
        <dgm:presLayoutVars>
          <dgm:bulletEnabled val="1"/>
        </dgm:presLayoutVars>
      </dgm:prSet>
      <dgm:spPr/>
    </dgm:pt>
  </dgm:ptLst>
  <dgm:cxnLst>
    <dgm:cxn modelId="{6A935231-282D-42BD-8CE4-B9B00EA3D169}" srcId="{37F89E9C-3695-40B4-ABB4-4EA4BE25392B}" destId="{C04701DB-58A1-4F4C-9682-C53AF89BC55D}" srcOrd="0" destOrd="0" parTransId="{36D9CCF7-03A9-4BEC-A146-ABEC75FCF844}" sibTransId="{782CF1CF-FF59-41A6-99A1-C0615ECC1529}"/>
    <dgm:cxn modelId="{8E54B079-C64D-448B-995C-27AD72549826}" srcId="{284BBC66-3D88-4D88-9FE6-EF4D9806C95D}" destId="{4C226A0F-2202-4253-A764-B770ACF5A0C8}" srcOrd="0" destOrd="0" parTransId="{8A4B1E1E-E8DA-428F-9807-EB46039D7C60}" sibTransId="{87BB7E86-F52C-4B71-AF4E-8FE068E75723}"/>
    <dgm:cxn modelId="{111F2280-2F7C-4365-99F7-6F1BBD17BEAE}" type="presOf" srcId="{37F89E9C-3695-40B4-ABB4-4EA4BE25392B}" destId="{E75DBC5B-658B-4583-8D4C-692E4DDA549C}" srcOrd="0" destOrd="0" presId="urn:microsoft.com/office/officeart/2005/8/layout/vList2"/>
    <dgm:cxn modelId="{57CB8888-A6E0-4ED1-AE0C-166E20DFD6AC}" type="presOf" srcId="{6C72B917-BA99-44CF-ADD0-997A2DBAB130}" destId="{CDAD9F76-7EB9-4586-B0D5-94BBF8B0D8B0}" srcOrd="0" destOrd="1" presId="urn:microsoft.com/office/officeart/2005/8/layout/vList2"/>
    <dgm:cxn modelId="{B1FF0A97-81AA-4CD4-997C-B53E49CC499E}" srcId="{3EBCBDD0-1613-4F5D-8FF8-3D5F596C7681}" destId="{37F89E9C-3695-40B4-ABB4-4EA4BE25392B}" srcOrd="1" destOrd="0" parTransId="{5FB2A640-5B3B-49AA-ADC9-B10A02CB5F00}" sibTransId="{EDBAB4D9-3354-4330-A38A-6AD070AC1BB5}"/>
    <dgm:cxn modelId="{A9B8C6B0-3A2C-407B-8C1F-81C00A2211FC}" type="presOf" srcId="{284BBC66-3D88-4D88-9FE6-EF4D9806C95D}" destId="{652E28E9-48FF-4894-A4AB-08F79330E83A}" srcOrd="0" destOrd="0" presId="urn:microsoft.com/office/officeart/2005/8/layout/vList2"/>
    <dgm:cxn modelId="{2180C4BF-CE5C-4C62-82FD-BE2893075CF9}" srcId="{284BBC66-3D88-4D88-9FE6-EF4D9806C95D}" destId="{6C72B917-BA99-44CF-ADD0-997A2DBAB130}" srcOrd="1" destOrd="0" parTransId="{2645ED27-EE28-4F65-ADC8-7A660BE208C2}" sibTransId="{49297A8A-0EF1-48E3-8285-1D93892E328F}"/>
    <dgm:cxn modelId="{2AA6DBE8-7768-4F8D-A14F-D59A85DAAE74}" type="presOf" srcId="{3EBCBDD0-1613-4F5D-8FF8-3D5F596C7681}" destId="{DAD0FFB9-F4E8-40CC-B1C7-C15B2B113B03}" srcOrd="0" destOrd="0" presId="urn:microsoft.com/office/officeart/2005/8/layout/vList2"/>
    <dgm:cxn modelId="{08AAC6F8-D2D6-42F7-ADB5-CA43965A6D73}" type="presOf" srcId="{C04701DB-58A1-4F4C-9682-C53AF89BC55D}" destId="{636C3E0D-CA73-49A5-AA59-ED1783F96D4E}" srcOrd="0" destOrd="0" presId="urn:microsoft.com/office/officeart/2005/8/layout/vList2"/>
    <dgm:cxn modelId="{4274DCF8-58BC-45B5-825D-27735EFE67B2}" srcId="{3EBCBDD0-1613-4F5D-8FF8-3D5F596C7681}" destId="{284BBC66-3D88-4D88-9FE6-EF4D9806C95D}" srcOrd="0" destOrd="0" parTransId="{7C1E1261-F057-47EB-AD16-36BACE03C0DB}" sibTransId="{636FB9E5-E2FD-4BCF-9687-6B8E0BBFA26D}"/>
    <dgm:cxn modelId="{C35E02FF-4D4F-4EAD-A7CE-FDD47C444024}" type="presOf" srcId="{4C226A0F-2202-4253-A764-B770ACF5A0C8}" destId="{CDAD9F76-7EB9-4586-B0D5-94BBF8B0D8B0}" srcOrd="0" destOrd="0" presId="urn:microsoft.com/office/officeart/2005/8/layout/vList2"/>
    <dgm:cxn modelId="{AF07A7DA-5562-45A4-9470-77083FAEA4F3}" type="presParOf" srcId="{DAD0FFB9-F4E8-40CC-B1C7-C15B2B113B03}" destId="{652E28E9-48FF-4894-A4AB-08F79330E83A}" srcOrd="0" destOrd="0" presId="urn:microsoft.com/office/officeart/2005/8/layout/vList2"/>
    <dgm:cxn modelId="{6FCCAC2D-40C5-403A-9A76-A1C3DCF7FA62}" type="presParOf" srcId="{DAD0FFB9-F4E8-40CC-B1C7-C15B2B113B03}" destId="{CDAD9F76-7EB9-4586-B0D5-94BBF8B0D8B0}" srcOrd="1" destOrd="0" presId="urn:microsoft.com/office/officeart/2005/8/layout/vList2"/>
    <dgm:cxn modelId="{4AF1DE5B-353B-429E-9458-CE331A90C519}" type="presParOf" srcId="{DAD0FFB9-F4E8-40CC-B1C7-C15B2B113B03}" destId="{E75DBC5B-658B-4583-8D4C-692E4DDA549C}" srcOrd="2" destOrd="0" presId="urn:microsoft.com/office/officeart/2005/8/layout/vList2"/>
    <dgm:cxn modelId="{D2F2A0A1-7A3F-4B68-AC47-38213D908AC1}" type="presParOf" srcId="{DAD0FFB9-F4E8-40CC-B1C7-C15B2B113B03}" destId="{636C3E0D-CA73-49A5-AA59-ED1783F96D4E}" srcOrd="3" destOrd="0" presId="urn:microsoft.com/office/officeart/2005/8/layout/vList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EF9FC96-824A-47DE-A40E-F24BBB474D20}"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BA25A912-710D-4C91-BE91-F7D3A627ACC4}">
      <dgm:prSet/>
      <dgm:spPr/>
      <dgm:t>
        <a:bodyPr/>
        <a:lstStyle/>
        <a:p>
          <a:r>
            <a:rPr lang="en-US" dirty="0"/>
            <a:t>1. Offer medical attention at the scene – PC 13701(c)</a:t>
          </a:r>
        </a:p>
      </dgm:t>
    </dgm:pt>
    <dgm:pt modelId="{471F4927-C929-40BE-9732-F8DDE0E0D2D3}" type="parTrans" cxnId="{2C1AEF8C-4000-47C3-B8F9-FA62BC08ABCA}">
      <dgm:prSet/>
      <dgm:spPr/>
      <dgm:t>
        <a:bodyPr/>
        <a:lstStyle/>
        <a:p>
          <a:endParaRPr lang="en-US"/>
        </a:p>
      </dgm:t>
    </dgm:pt>
    <dgm:pt modelId="{65EF118D-6A64-4F11-A64B-78EF91683FE4}" type="sibTrans" cxnId="{2C1AEF8C-4000-47C3-B8F9-FA62BC08ABCA}">
      <dgm:prSet/>
      <dgm:spPr/>
      <dgm:t>
        <a:bodyPr/>
        <a:lstStyle/>
        <a:p>
          <a:endParaRPr lang="en-US"/>
        </a:p>
      </dgm:t>
    </dgm:pt>
    <dgm:pt modelId="{C99BFE92-83A0-4EC6-B913-CA612C86F34B}">
      <dgm:prSet/>
      <dgm:spPr/>
      <dgm:t>
        <a:bodyPr/>
        <a:lstStyle/>
        <a:p>
          <a:r>
            <a:rPr lang="en-US" dirty="0"/>
            <a:t>2. Offer an EPO to the victim – FC 6275</a:t>
          </a:r>
        </a:p>
      </dgm:t>
    </dgm:pt>
    <dgm:pt modelId="{0C183EA8-8889-41CF-8305-FC52B428A307}" type="parTrans" cxnId="{6EA6C21A-2F24-4ECB-AC67-5A3ABDC79D58}">
      <dgm:prSet/>
      <dgm:spPr/>
      <dgm:t>
        <a:bodyPr/>
        <a:lstStyle/>
        <a:p>
          <a:endParaRPr lang="en-US"/>
        </a:p>
      </dgm:t>
    </dgm:pt>
    <dgm:pt modelId="{434BEACC-28C0-4685-A6E4-11D59536FE57}" type="sibTrans" cxnId="{6EA6C21A-2F24-4ECB-AC67-5A3ABDC79D58}">
      <dgm:prSet/>
      <dgm:spPr/>
      <dgm:t>
        <a:bodyPr/>
        <a:lstStyle/>
        <a:p>
          <a:endParaRPr lang="en-US"/>
        </a:p>
      </dgm:t>
    </dgm:pt>
    <dgm:pt modelId="{FC598690-B141-4AB1-974C-8FB18D0E44C5}">
      <dgm:prSet/>
      <dgm:spPr/>
      <dgm:t>
        <a:bodyPr/>
        <a:lstStyle/>
        <a:p>
          <a:r>
            <a:rPr lang="en-US" dirty="0"/>
            <a:t>3. Standby and provide safe passage from scene – PC 13701(c) </a:t>
          </a:r>
        </a:p>
      </dgm:t>
    </dgm:pt>
    <dgm:pt modelId="{171BABC8-4882-4573-B5A0-3BEDFFA282F2}" type="parTrans" cxnId="{093EAB35-99D8-4931-BEFE-2A9C16C822F5}">
      <dgm:prSet/>
      <dgm:spPr/>
      <dgm:t>
        <a:bodyPr/>
        <a:lstStyle/>
        <a:p>
          <a:endParaRPr lang="en-US"/>
        </a:p>
      </dgm:t>
    </dgm:pt>
    <dgm:pt modelId="{C171982E-51F5-4A7C-B242-0B0799289951}" type="sibTrans" cxnId="{093EAB35-99D8-4931-BEFE-2A9C16C822F5}">
      <dgm:prSet/>
      <dgm:spPr/>
      <dgm:t>
        <a:bodyPr/>
        <a:lstStyle/>
        <a:p>
          <a:endParaRPr lang="en-US"/>
        </a:p>
      </dgm:t>
    </dgm:pt>
    <dgm:pt modelId="{BB6D79D7-AA52-4691-95EB-834B5D1D8FF7}">
      <dgm:prSet/>
      <dgm:spPr/>
      <dgm:t>
        <a:bodyPr/>
        <a:lstStyle/>
        <a:p>
          <a:r>
            <a:rPr lang="en-US" dirty="0"/>
            <a:t>4.Victim has a right to confidentiality – GC 6254(f)</a:t>
          </a:r>
        </a:p>
      </dgm:t>
    </dgm:pt>
    <dgm:pt modelId="{7BC51E4B-27B7-4351-AEB6-A399E8D33EBE}" type="parTrans" cxnId="{32DA3B40-234E-48AF-8131-0E1866012390}">
      <dgm:prSet/>
      <dgm:spPr/>
      <dgm:t>
        <a:bodyPr/>
        <a:lstStyle/>
        <a:p>
          <a:endParaRPr lang="en-US"/>
        </a:p>
      </dgm:t>
    </dgm:pt>
    <dgm:pt modelId="{7FA46B17-A1C3-4B69-B817-00B7295C9C94}" type="sibTrans" cxnId="{32DA3B40-234E-48AF-8131-0E1866012390}">
      <dgm:prSet/>
      <dgm:spPr/>
      <dgm:t>
        <a:bodyPr/>
        <a:lstStyle/>
        <a:p>
          <a:endParaRPr lang="en-US"/>
        </a:p>
      </dgm:t>
    </dgm:pt>
    <dgm:pt modelId="{671D4952-DF72-49E4-B205-E6F086C68F44}">
      <dgm:prSet/>
      <dgm:spPr/>
      <dgm:t>
        <a:bodyPr/>
        <a:lstStyle/>
        <a:p>
          <a:r>
            <a:rPr lang="en-US" dirty="0"/>
            <a:t>5. Advise the victim the suspect may be released from custody at any time – PC 13701(c)</a:t>
          </a:r>
        </a:p>
      </dgm:t>
    </dgm:pt>
    <dgm:pt modelId="{B0E371FA-BA3B-485B-88F1-11E85B27E65F}" type="parTrans" cxnId="{3CFE0786-4328-44B8-865E-76AB48DF1D26}">
      <dgm:prSet/>
      <dgm:spPr/>
      <dgm:t>
        <a:bodyPr/>
        <a:lstStyle/>
        <a:p>
          <a:endParaRPr lang="en-US"/>
        </a:p>
      </dgm:t>
    </dgm:pt>
    <dgm:pt modelId="{4080E769-AF0B-4F8C-9336-63EB4A11D67E}" type="sibTrans" cxnId="{3CFE0786-4328-44B8-865E-76AB48DF1D26}">
      <dgm:prSet/>
      <dgm:spPr/>
      <dgm:t>
        <a:bodyPr/>
        <a:lstStyle/>
        <a:p>
          <a:endParaRPr lang="en-US"/>
        </a:p>
      </dgm:t>
    </dgm:pt>
    <dgm:pt modelId="{304CCDA3-0D4C-431A-95BA-F3ADF367A31F}">
      <dgm:prSet/>
      <dgm:spPr/>
      <dgm:t>
        <a:bodyPr/>
        <a:lstStyle/>
        <a:p>
          <a:r>
            <a:rPr lang="en-US" dirty="0"/>
            <a:t>6. Provide verbal and written </a:t>
          </a:r>
          <a:r>
            <a:rPr lang="en-US" dirty="0" err="1"/>
            <a:t>Marsy’s</a:t>
          </a:r>
          <a:r>
            <a:rPr lang="en-US" dirty="0"/>
            <a:t> Rights – PC 679.05</a:t>
          </a:r>
        </a:p>
      </dgm:t>
    </dgm:pt>
    <dgm:pt modelId="{6DDFA868-5090-4E10-BAAB-83FCCABAF68D}" type="parTrans" cxnId="{9FC79E9E-24DC-4707-925B-03A20D7F919D}">
      <dgm:prSet/>
      <dgm:spPr/>
      <dgm:t>
        <a:bodyPr/>
        <a:lstStyle/>
        <a:p>
          <a:endParaRPr lang="en-US"/>
        </a:p>
      </dgm:t>
    </dgm:pt>
    <dgm:pt modelId="{DC2A0FD2-2613-428B-9AAA-3F4B6833849D}" type="sibTrans" cxnId="{9FC79E9E-24DC-4707-925B-03A20D7F919D}">
      <dgm:prSet/>
      <dgm:spPr/>
      <dgm:t>
        <a:bodyPr/>
        <a:lstStyle/>
        <a:p>
          <a:endParaRPr lang="en-US"/>
        </a:p>
      </dgm:t>
    </dgm:pt>
    <dgm:pt modelId="{CC431B4D-D3D4-4F2F-9958-6BBC113DA64A}">
      <dgm:prSet/>
      <dgm:spPr/>
      <dgm:t>
        <a:bodyPr/>
        <a:lstStyle/>
        <a:p>
          <a:r>
            <a:rPr lang="en-US" dirty="0"/>
            <a:t>7.  Advise the DV victim that they have the right to a domestic violence counselor at follow up law enforcement 	interviews – PC 679.05</a:t>
          </a:r>
        </a:p>
      </dgm:t>
    </dgm:pt>
    <dgm:pt modelId="{40B5661D-F1F7-4BFF-BF81-AEE198FCCEF4}" type="parTrans" cxnId="{86FB8C39-C8B4-4D9A-A351-79F40BB384E5}">
      <dgm:prSet/>
      <dgm:spPr/>
      <dgm:t>
        <a:bodyPr/>
        <a:lstStyle/>
        <a:p>
          <a:endParaRPr lang="en-US"/>
        </a:p>
      </dgm:t>
    </dgm:pt>
    <dgm:pt modelId="{D3173D44-F38D-4F08-BFAF-5DD80827993E}" type="sibTrans" cxnId="{86FB8C39-C8B4-4D9A-A351-79F40BB384E5}">
      <dgm:prSet/>
      <dgm:spPr/>
      <dgm:t>
        <a:bodyPr/>
        <a:lstStyle/>
        <a:p>
          <a:endParaRPr lang="en-US"/>
        </a:p>
      </dgm:t>
    </dgm:pt>
    <dgm:pt modelId="{EE49B361-B999-4777-80F8-4D6948DB041F}" type="pres">
      <dgm:prSet presAssocID="{6EF9FC96-824A-47DE-A40E-F24BBB474D20}" presName="linear" presStyleCnt="0">
        <dgm:presLayoutVars>
          <dgm:animLvl val="lvl"/>
          <dgm:resizeHandles val="exact"/>
        </dgm:presLayoutVars>
      </dgm:prSet>
      <dgm:spPr/>
    </dgm:pt>
    <dgm:pt modelId="{9BB2E26D-A5BD-47D3-B4C3-578D4896BD7B}" type="pres">
      <dgm:prSet presAssocID="{BA25A912-710D-4C91-BE91-F7D3A627ACC4}" presName="parentText" presStyleLbl="node1" presStyleIdx="0" presStyleCnt="7">
        <dgm:presLayoutVars>
          <dgm:chMax val="0"/>
          <dgm:bulletEnabled val="1"/>
        </dgm:presLayoutVars>
      </dgm:prSet>
      <dgm:spPr/>
    </dgm:pt>
    <dgm:pt modelId="{3F56B7B4-C7FF-434C-9927-76FD1F16D89C}" type="pres">
      <dgm:prSet presAssocID="{65EF118D-6A64-4F11-A64B-78EF91683FE4}" presName="spacer" presStyleCnt="0"/>
      <dgm:spPr/>
    </dgm:pt>
    <dgm:pt modelId="{C6BBA64F-8C94-48E7-9F9D-28F5FA224F95}" type="pres">
      <dgm:prSet presAssocID="{C99BFE92-83A0-4EC6-B913-CA612C86F34B}" presName="parentText" presStyleLbl="node1" presStyleIdx="1" presStyleCnt="7">
        <dgm:presLayoutVars>
          <dgm:chMax val="0"/>
          <dgm:bulletEnabled val="1"/>
        </dgm:presLayoutVars>
      </dgm:prSet>
      <dgm:spPr/>
    </dgm:pt>
    <dgm:pt modelId="{A0349881-197D-4B21-9286-FE6F8C2D67DD}" type="pres">
      <dgm:prSet presAssocID="{434BEACC-28C0-4685-A6E4-11D59536FE57}" presName="spacer" presStyleCnt="0"/>
      <dgm:spPr/>
    </dgm:pt>
    <dgm:pt modelId="{44311F70-D517-4DF4-B582-7B9DDBCEE7A4}" type="pres">
      <dgm:prSet presAssocID="{FC598690-B141-4AB1-974C-8FB18D0E44C5}" presName="parentText" presStyleLbl="node1" presStyleIdx="2" presStyleCnt="7">
        <dgm:presLayoutVars>
          <dgm:chMax val="0"/>
          <dgm:bulletEnabled val="1"/>
        </dgm:presLayoutVars>
      </dgm:prSet>
      <dgm:spPr/>
    </dgm:pt>
    <dgm:pt modelId="{57BEE47E-263E-456D-B1EE-735C68B500F5}" type="pres">
      <dgm:prSet presAssocID="{C171982E-51F5-4A7C-B242-0B0799289951}" presName="spacer" presStyleCnt="0"/>
      <dgm:spPr/>
    </dgm:pt>
    <dgm:pt modelId="{A966A3AD-E5CF-498E-AE74-793A2EA6378A}" type="pres">
      <dgm:prSet presAssocID="{BB6D79D7-AA52-4691-95EB-834B5D1D8FF7}" presName="parentText" presStyleLbl="node1" presStyleIdx="3" presStyleCnt="7" custLinFactNeighborX="647" custLinFactNeighborY="-61416">
        <dgm:presLayoutVars>
          <dgm:chMax val="0"/>
          <dgm:bulletEnabled val="1"/>
        </dgm:presLayoutVars>
      </dgm:prSet>
      <dgm:spPr/>
    </dgm:pt>
    <dgm:pt modelId="{3717E1E3-4F3A-483A-89BC-5AEC1EDE8FA2}" type="pres">
      <dgm:prSet presAssocID="{7FA46B17-A1C3-4B69-B817-00B7295C9C94}" presName="spacer" presStyleCnt="0"/>
      <dgm:spPr/>
    </dgm:pt>
    <dgm:pt modelId="{FFD1E75F-E437-47E5-85C8-EEC344312D1F}" type="pres">
      <dgm:prSet presAssocID="{671D4952-DF72-49E4-B205-E6F086C68F44}" presName="parentText" presStyleLbl="node1" presStyleIdx="4" presStyleCnt="7">
        <dgm:presLayoutVars>
          <dgm:chMax val="0"/>
          <dgm:bulletEnabled val="1"/>
        </dgm:presLayoutVars>
      </dgm:prSet>
      <dgm:spPr/>
    </dgm:pt>
    <dgm:pt modelId="{2B2692E9-3B0D-45E0-BD45-0D09B7AFB66D}" type="pres">
      <dgm:prSet presAssocID="{4080E769-AF0B-4F8C-9336-63EB4A11D67E}" presName="spacer" presStyleCnt="0"/>
      <dgm:spPr/>
    </dgm:pt>
    <dgm:pt modelId="{36A3F0B7-8F21-41E3-82BA-62A76A237EB0}" type="pres">
      <dgm:prSet presAssocID="{304CCDA3-0D4C-431A-95BA-F3ADF367A31F}" presName="parentText" presStyleLbl="node1" presStyleIdx="5" presStyleCnt="7">
        <dgm:presLayoutVars>
          <dgm:chMax val="0"/>
          <dgm:bulletEnabled val="1"/>
        </dgm:presLayoutVars>
      </dgm:prSet>
      <dgm:spPr/>
    </dgm:pt>
    <dgm:pt modelId="{93B16C41-F4C7-422D-A199-DD8433BADF1A}" type="pres">
      <dgm:prSet presAssocID="{DC2A0FD2-2613-428B-9AAA-3F4B6833849D}" presName="spacer" presStyleCnt="0"/>
      <dgm:spPr/>
    </dgm:pt>
    <dgm:pt modelId="{4E65AA3C-CE14-4D56-84CC-8BC994CD5957}" type="pres">
      <dgm:prSet presAssocID="{CC431B4D-D3D4-4F2F-9958-6BBC113DA64A}" presName="parentText" presStyleLbl="node1" presStyleIdx="6" presStyleCnt="7">
        <dgm:presLayoutVars>
          <dgm:chMax val="0"/>
          <dgm:bulletEnabled val="1"/>
        </dgm:presLayoutVars>
      </dgm:prSet>
      <dgm:spPr/>
    </dgm:pt>
  </dgm:ptLst>
  <dgm:cxnLst>
    <dgm:cxn modelId="{6EA6C21A-2F24-4ECB-AC67-5A3ABDC79D58}" srcId="{6EF9FC96-824A-47DE-A40E-F24BBB474D20}" destId="{C99BFE92-83A0-4EC6-B913-CA612C86F34B}" srcOrd="1" destOrd="0" parTransId="{0C183EA8-8889-41CF-8305-FC52B428A307}" sibTransId="{434BEACC-28C0-4685-A6E4-11D59536FE57}"/>
    <dgm:cxn modelId="{093EAB35-99D8-4931-BEFE-2A9C16C822F5}" srcId="{6EF9FC96-824A-47DE-A40E-F24BBB474D20}" destId="{FC598690-B141-4AB1-974C-8FB18D0E44C5}" srcOrd="2" destOrd="0" parTransId="{171BABC8-4882-4573-B5A0-3BEDFFA282F2}" sibTransId="{C171982E-51F5-4A7C-B242-0B0799289951}"/>
    <dgm:cxn modelId="{86FB8C39-C8B4-4D9A-A351-79F40BB384E5}" srcId="{6EF9FC96-824A-47DE-A40E-F24BBB474D20}" destId="{CC431B4D-D3D4-4F2F-9958-6BBC113DA64A}" srcOrd="6" destOrd="0" parTransId="{40B5661D-F1F7-4BFF-BF81-AEE198FCCEF4}" sibTransId="{D3173D44-F38D-4F08-BFAF-5DD80827993E}"/>
    <dgm:cxn modelId="{32DA3B40-234E-48AF-8131-0E1866012390}" srcId="{6EF9FC96-824A-47DE-A40E-F24BBB474D20}" destId="{BB6D79D7-AA52-4691-95EB-834B5D1D8FF7}" srcOrd="3" destOrd="0" parTransId="{7BC51E4B-27B7-4351-AEB6-A399E8D33EBE}" sibTransId="{7FA46B17-A1C3-4B69-B817-00B7295C9C94}"/>
    <dgm:cxn modelId="{3CFE0786-4328-44B8-865E-76AB48DF1D26}" srcId="{6EF9FC96-824A-47DE-A40E-F24BBB474D20}" destId="{671D4952-DF72-49E4-B205-E6F086C68F44}" srcOrd="4" destOrd="0" parTransId="{B0E371FA-BA3B-485B-88F1-11E85B27E65F}" sibTransId="{4080E769-AF0B-4F8C-9336-63EB4A11D67E}"/>
    <dgm:cxn modelId="{2C1AEF8C-4000-47C3-B8F9-FA62BC08ABCA}" srcId="{6EF9FC96-824A-47DE-A40E-F24BBB474D20}" destId="{BA25A912-710D-4C91-BE91-F7D3A627ACC4}" srcOrd="0" destOrd="0" parTransId="{471F4927-C929-40BE-9732-F8DDE0E0D2D3}" sibTransId="{65EF118D-6A64-4F11-A64B-78EF91683FE4}"/>
    <dgm:cxn modelId="{6ADCBE92-AA33-43AE-AA41-D26022241DFB}" type="presOf" srcId="{671D4952-DF72-49E4-B205-E6F086C68F44}" destId="{FFD1E75F-E437-47E5-85C8-EEC344312D1F}" srcOrd="0" destOrd="0" presId="urn:microsoft.com/office/officeart/2005/8/layout/vList2"/>
    <dgm:cxn modelId="{9CDE0E9D-50E4-4AE8-BECC-93B4503CF9B5}" type="presOf" srcId="{BA25A912-710D-4C91-BE91-F7D3A627ACC4}" destId="{9BB2E26D-A5BD-47D3-B4C3-578D4896BD7B}" srcOrd="0" destOrd="0" presId="urn:microsoft.com/office/officeart/2005/8/layout/vList2"/>
    <dgm:cxn modelId="{9FC79E9E-24DC-4707-925B-03A20D7F919D}" srcId="{6EF9FC96-824A-47DE-A40E-F24BBB474D20}" destId="{304CCDA3-0D4C-431A-95BA-F3ADF367A31F}" srcOrd="5" destOrd="0" parTransId="{6DDFA868-5090-4E10-BAAB-83FCCABAF68D}" sibTransId="{DC2A0FD2-2613-428B-9AAA-3F4B6833849D}"/>
    <dgm:cxn modelId="{9BE93EBF-0D70-4CDA-B3F7-2EF3245D303D}" type="presOf" srcId="{304CCDA3-0D4C-431A-95BA-F3ADF367A31F}" destId="{36A3F0B7-8F21-41E3-82BA-62A76A237EB0}" srcOrd="0" destOrd="0" presId="urn:microsoft.com/office/officeart/2005/8/layout/vList2"/>
    <dgm:cxn modelId="{FF69B1C7-9BF1-4CCB-965D-5F2B3592404B}" type="presOf" srcId="{FC598690-B141-4AB1-974C-8FB18D0E44C5}" destId="{44311F70-D517-4DF4-B582-7B9DDBCEE7A4}" srcOrd="0" destOrd="0" presId="urn:microsoft.com/office/officeart/2005/8/layout/vList2"/>
    <dgm:cxn modelId="{8EDB31E1-ECD0-4805-8AF4-D41FE317DDA2}" type="presOf" srcId="{CC431B4D-D3D4-4F2F-9958-6BBC113DA64A}" destId="{4E65AA3C-CE14-4D56-84CC-8BC994CD5957}" srcOrd="0" destOrd="0" presId="urn:microsoft.com/office/officeart/2005/8/layout/vList2"/>
    <dgm:cxn modelId="{CBBBD0E2-6ACB-474F-A258-8A136BF49B79}" type="presOf" srcId="{6EF9FC96-824A-47DE-A40E-F24BBB474D20}" destId="{EE49B361-B999-4777-80F8-4D6948DB041F}" srcOrd="0" destOrd="0" presId="urn:microsoft.com/office/officeart/2005/8/layout/vList2"/>
    <dgm:cxn modelId="{35958EF0-F197-4AD8-BB7D-AD487B4AA017}" type="presOf" srcId="{C99BFE92-83A0-4EC6-B913-CA612C86F34B}" destId="{C6BBA64F-8C94-48E7-9F9D-28F5FA224F95}" srcOrd="0" destOrd="0" presId="urn:microsoft.com/office/officeart/2005/8/layout/vList2"/>
    <dgm:cxn modelId="{2709A0F9-369A-42BD-B108-6348B10F3E7A}" type="presOf" srcId="{BB6D79D7-AA52-4691-95EB-834B5D1D8FF7}" destId="{A966A3AD-E5CF-498E-AE74-793A2EA6378A}" srcOrd="0" destOrd="0" presId="urn:microsoft.com/office/officeart/2005/8/layout/vList2"/>
    <dgm:cxn modelId="{B371A707-8527-4795-B3CF-96AC2A55CE4C}" type="presParOf" srcId="{EE49B361-B999-4777-80F8-4D6948DB041F}" destId="{9BB2E26D-A5BD-47D3-B4C3-578D4896BD7B}" srcOrd="0" destOrd="0" presId="urn:microsoft.com/office/officeart/2005/8/layout/vList2"/>
    <dgm:cxn modelId="{4B14FBC8-0026-48EE-8536-63992F40D80C}" type="presParOf" srcId="{EE49B361-B999-4777-80F8-4D6948DB041F}" destId="{3F56B7B4-C7FF-434C-9927-76FD1F16D89C}" srcOrd="1" destOrd="0" presId="urn:microsoft.com/office/officeart/2005/8/layout/vList2"/>
    <dgm:cxn modelId="{8F42D0C1-4B03-4D12-89AA-64ED0689DE7C}" type="presParOf" srcId="{EE49B361-B999-4777-80F8-4D6948DB041F}" destId="{C6BBA64F-8C94-48E7-9F9D-28F5FA224F95}" srcOrd="2" destOrd="0" presId="urn:microsoft.com/office/officeart/2005/8/layout/vList2"/>
    <dgm:cxn modelId="{7782D7FC-D7B0-4D31-862A-295D56931F94}" type="presParOf" srcId="{EE49B361-B999-4777-80F8-4D6948DB041F}" destId="{A0349881-197D-4B21-9286-FE6F8C2D67DD}" srcOrd="3" destOrd="0" presId="urn:microsoft.com/office/officeart/2005/8/layout/vList2"/>
    <dgm:cxn modelId="{87321681-AB08-4295-8F5F-8A7563BEAF69}" type="presParOf" srcId="{EE49B361-B999-4777-80F8-4D6948DB041F}" destId="{44311F70-D517-4DF4-B582-7B9DDBCEE7A4}" srcOrd="4" destOrd="0" presId="urn:microsoft.com/office/officeart/2005/8/layout/vList2"/>
    <dgm:cxn modelId="{13E59F96-3DE5-4A94-844D-A021FB96796A}" type="presParOf" srcId="{EE49B361-B999-4777-80F8-4D6948DB041F}" destId="{57BEE47E-263E-456D-B1EE-735C68B500F5}" srcOrd="5" destOrd="0" presId="urn:microsoft.com/office/officeart/2005/8/layout/vList2"/>
    <dgm:cxn modelId="{4CAEA6A1-62A6-4502-AC99-F4204059C9F5}" type="presParOf" srcId="{EE49B361-B999-4777-80F8-4D6948DB041F}" destId="{A966A3AD-E5CF-498E-AE74-793A2EA6378A}" srcOrd="6" destOrd="0" presId="urn:microsoft.com/office/officeart/2005/8/layout/vList2"/>
    <dgm:cxn modelId="{0CF60302-0890-44E9-888F-9EAE31499452}" type="presParOf" srcId="{EE49B361-B999-4777-80F8-4D6948DB041F}" destId="{3717E1E3-4F3A-483A-89BC-5AEC1EDE8FA2}" srcOrd="7" destOrd="0" presId="urn:microsoft.com/office/officeart/2005/8/layout/vList2"/>
    <dgm:cxn modelId="{CD18DCF4-A844-4440-A517-D5A01627A0C8}" type="presParOf" srcId="{EE49B361-B999-4777-80F8-4D6948DB041F}" destId="{FFD1E75F-E437-47E5-85C8-EEC344312D1F}" srcOrd="8" destOrd="0" presId="urn:microsoft.com/office/officeart/2005/8/layout/vList2"/>
    <dgm:cxn modelId="{B77E3282-FFD4-446F-A1BE-DAB888196370}" type="presParOf" srcId="{EE49B361-B999-4777-80F8-4D6948DB041F}" destId="{2B2692E9-3B0D-45E0-BD45-0D09B7AFB66D}" srcOrd="9" destOrd="0" presId="urn:microsoft.com/office/officeart/2005/8/layout/vList2"/>
    <dgm:cxn modelId="{38E9D4F0-F840-435A-BBC4-E97FBD753AAC}" type="presParOf" srcId="{EE49B361-B999-4777-80F8-4D6948DB041F}" destId="{36A3F0B7-8F21-41E3-82BA-62A76A237EB0}" srcOrd="10" destOrd="0" presId="urn:microsoft.com/office/officeart/2005/8/layout/vList2"/>
    <dgm:cxn modelId="{B6D88576-9E9B-42A9-9669-6B3848823E09}" type="presParOf" srcId="{EE49B361-B999-4777-80F8-4D6948DB041F}" destId="{93B16C41-F4C7-422D-A199-DD8433BADF1A}" srcOrd="11" destOrd="0" presId="urn:microsoft.com/office/officeart/2005/8/layout/vList2"/>
    <dgm:cxn modelId="{4691A155-E061-417C-A1BD-624E1FC929C7}" type="presParOf" srcId="{EE49B361-B999-4777-80F8-4D6948DB041F}" destId="{4E65AA3C-CE14-4D56-84CC-8BC994CD5957}" srcOrd="12"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EF9FC96-824A-47DE-A40E-F24BBB474D20}" type="doc">
      <dgm:prSet loTypeId="urn:microsoft.com/office/officeart/2005/8/layout/vList2" loCatId="list" qsTypeId="urn:microsoft.com/office/officeart/2005/8/quickstyle/simple1" qsCatId="simple" csTypeId="urn:microsoft.com/office/officeart/2005/8/colors/accent2_2" csCatId="accent2" phldr="1"/>
      <dgm:spPr/>
      <dgm:t>
        <a:bodyPr/>
        <a:lstStyle/>
        <a:p>
          <a:endParaRPr lang="en-US"/>
        </a:p>
      </dgm:t>
    </dgm:pt>
    <dgm:pt modelId="{3BBE93B0-78DD-4C10-B158-54974D283FE0}">
      <dgm:prSet/>
      <dgm:spPr/>
      <dgm:t>
        <a:bodyPr/>
        <a:lstStyle/>
        <a:p>
          <a:r>
            <a:rPr lang="en-US" dirty="0"/>
            <a:t>8. A report must be written when the victim in a DV relationship is in fear of imminent serious bodily injury – PC 13730(a) 	and PC 13700(a)</a:t>
          </a:r>
        </a:p>
      </dgm:t>
    </dgm:pt>
    <dgm:pt modelId="{15C024ED-765F-4D4D-9B5B-A84CD1699049}" type="parTrans" cxnId="{FF40699C-7F1C-482B-9EA6-393994823467}">
      <dgm:prSet/>
      <dgm:spPr/>
      <dgm:t>
        <a:bodyPr/>
        <a:lstStyle/>
        <a:p>
          <a:endParaRPr lang="en-US"/>
        </a:p>
      </dgm:t>
    </dgm:pt>
    <dgm:pt modelId="{8D6403D6-E69E-461C-87C2-585A6037078F}" type="sibTrans" cxnId="{FF40699C-7F1C-482B-9EA6-393994823467}">
      <dgm:prSet/>
      <dgm:spPr/>
      <dgm:t>
        <a:bodyPr/>
        <a:lstStyle/>
        <a:p>
          <a:endParaRPr lang="en-US"/>
        </a:p>
      </dgm:t>
    </dgm:pt>
    <dgm:pt modelId="{C35B5408-6B41-4EC2-BA56-243314B0BCBA}">
      <dgm:prSet/>
      <dgm:spPr/>
      <dgm:t>
        <a:bodyPr/>
        <a:lstStyle/>
        <a:p>
          <a:r>
            <a:rPr lang="en-US" dirty="0"/>
            <a:t>9. Victim is entitled to a free copy of their report – FC 6228</a:t>
          </a:r>
        </a:p>
      </dgm:t>
    </dgm:pt>
    <dgm:pt modelId="{22AF5B0E-8EDE-430F-908D-133306512FE5}" type="parTrans" cxnId="{343E8351-8615-4BA6-B0A1-AC7F1CE1A27B}">
      <dgm:prSet/>
      <dgm:spPr/>
      <dgm:t>
        <a:bodyPr/>
        <a:lstStyle/>
        <a:p>
          <a:endParaRPr lang="en-US"/>
        </a:p>
      </dgm:t>
    </dgm:pt>
    <dgm:pt modelId="{F9057843-DA06-4B38-BDB8-664117A83D03}" type="sibTrans" cxnId="{343E8351-8615-4BA6-B0A1-AC7F1CE1A27B}">
      <dgm:prSet/>
      <dgm:spPr/>
      <dgm:t>
        <a:bodyPr/>
        <a:lstStyle/>
        <a:p>
          <a:endParaRPr lang="en-US"/>
        </a:p>
      </dgm:t>
    </dgm:pt>
    <dgm:pt modelId="{33979C24-FEA1-4418-B874-5D121A3D65FE}">
      <dgm:prSet/>
      <dgm:spPr/>
      <dgm:t>
        <a:bodyPr/>
        <a:lstStyle/>
        <a:p>
          <a:r>
            <a:rPr lang="en-US" dirty="0"/>
            <a:t>10. Document if alleged abuser show signs of being under the influence of alcohol or a controlled substance – PC 	13730(c)</a:t>
          </a:r>
        </a:p>
      </dgm:t>
    </dgm:pt>
    <dgm:pt modelId="{24BCA609-614F-4001-9EFE-7036119228D0}" type="parTrans" cxnId="{0E23AA28-8B6A-4809-B82B-4EF069A91303}">
      <dgm:prSet/>
      <dgm:spPr/>
      <dgm:t>
        <a:bodyPr/>
        <a:lstStyle/>
        <a:p>
          <a:endParaRPr lang="en-US"/>
        </a:p>
      </dgm:t>
    </dgm:pt>
    <dgm:pt modelId="{42DE781D-62F5-4A3B-A583-30D3EF2A2680}" type="sibTrans" cxnId="{0E23AA28-8B6A-4809-B82B-4EF069A91303}">
      <dgm:prSet/>
      <dgm:spPr/>
      <dgm:t>
        <a:bodyPr/>
        <a:lstStyle/>
        <a:p>
          <a:endParaRPr lang="en-US"/>
        </a:p>
      </dgm:t>
    </dgm:pt>
    <dgm:pt modelId="{BE16EBBE-07F7-44FE-B3CC-B33734502B15}">
      <dgm:prSet/>
      <dgm:spPr/>
      <dgm:t>
        <a:bodyPr/>
        <a:lstStyle/>
        <a:p>
          <a:r>
            <a:rPr lang="en-US" dirty="0"/>
            <a:t>11. Document if there was previous response to location of DV involving either party – PC 13730(c)</a:t>
          </a:r>
        </a:p>
      </dgm:t>
    </dgm:pt>
    <dgm:pt modelId="{E19E97D7-EBAF-4321-BEF6-CB3DDB468E82}" type="parTrans" cxnId="{FF3E6B3D-7037-4287-8598-180F5281F230}">
      <dgm:prSet/>
      <dgm:spPr/>
      <dgm:t>
        <a:bodyPr/>
        <a:lstStyle/>
        <a:p>
          <a:endParaRPr lang="en-US"/>
        </a:p>
      </dgm:t>
    </dgm:pt>
    <dgm:pt modelId="{EE25762A-2B92-425E-8C20-0DB2C555C083}" type="sibTrans" cxnId="{FF3E6B3D-7037-4287-8598-180F5281F230}">
      <dgm:prSet/>
      <dgm:spPr/>
      <dgm:t>
        <a:bodyPr/>
        <a:lstStyle/>
        <a:p>
          <a:endParaRPr lang="en-US"/>
        </a:p>
      </dgm:t>
    </dgm:pt>
    <dgm:pt modelId="{4AFF0234-2E47-4422-B31A-7892689C22D4}">
      <dgm:prSet/>
      <dgm:spPr/>
      <dgm:t>
        <a:bodyPr/>
        <a:lstStyle/>
        <a:p>
          <a:r>
            <a:rPr lang="en-US" dirty="0"/>
            <a:t>12. If you asked parties at a DV incident about guns in the home, their response must be documented in your report – PC 	13730(c)(3)</a:t>
          </a:r>
        </a:p>
      </dgm:t>
    </dgm:pt>
    <dgm:pt modelId="{34DCDBCE-319B-47E5-BF4B-E36C5FAA34A7}" type="parTrans" cxnId="{3F75BF99-E86B-46A3-B209-C2BBB251A652}">
      <dgm:prSet/>
      <dgm:spPr/>
      <dgm:t>
        <a:bodyPr/>
        <a:lstStyle/>
        <a:p>
          <a:endParaRPr lang="en-US"/>
        </a:p>
      </dgm:t>
    </dgm:pt>
    <dgm:pt modelId="{5EC53DF1-C393-401B-911D-004145C46346}" type="sibTrans" cxnId="{3F75BF99-E86B-46A3-B209-C2BBB251A652}">
      <dgm:prSet/>
      <dgm:spPr/>
      <dgm:t>
        <a:bodyPr/>
        <a:lstStyle/>
        <a:p>
          <a:endParaRPr lang="en-US"/>
        </a:p>
      </dgm:t>
    </dgm:pt>
    <dgm:pt modelId="{5761A40C-344F-4695-95FD-392EA386E1D9}">
      <dgm:prSet/>
      <dgm:spPr/>
      <dgm:t>
        <a:bodyPr/>
        <a:lstStyle/>
        <a:p>
          <a:r>
            <a:rPr lang="en-US" dirty="0"/>
            <a:t>13. If you are at a DV scene, unserved RO’s must be served on the Restrained Party if present – PC 13710(c)</a:t>
          </a:r>
        </a:p>
      </dgm:t>
    </dgm:pt>
    <dgm:pt modelId="{C8ED65E3-16AF-47C4-94E2-CDAC4E00FAE0}" type="parTrans" cxnId="{5C9F0F60-C835-406B-B8A0-DEFC05CEA035}">
      <dgm:prSet/>
      <dgm:spPr/>
      <dgm:t>
        <a:bodyPr/>
        <a:lstStyle/>
        <a:p>
          <a:endParaRPr lang="en-US"/>
        </a:p>
      </dgm:t>
    </dgm:pt>
    <dgm:pt modelId="{A4C37838-CE0C-448F-AC0A-5D397309C74D}" type="sibTrans" cxnId="{5C9F0F60-C835-406B-B8A0-DEFC05CEA035}">
      <dgm:prSet/>
      <dgm:spPr/>
      <dgm:t>
        <a:bodyPr/>
        <a:lstStyle/>
        <a:p>
          <a:endParaRPr lang="en-US"/>
        </a:p>
      </dgm:t>
    </dgm:pt>
    <dgm:pt modelId="{A9D7A8FF-7167-46FD-8896-0DCB2795994B}">
      <dgm:prSet/>
      <dgm:spPr/>
      <dgm:t>
        <a:bodyPr/>
        <a:lstStyle/>
        <a:p>
          <a:r>
            <a:rPr lang="en-US" dirty="0"/>
            <a:t>14. In DV strangulation assaults, the investigating officer shall inform the victim that strangulation may cause internal injuries and encourage the victim to seek medical attention. – PC 13701(I) </a:t>
          </a:r>
        </a:p>
      </dgm:t>
    </dgm:pt>
    <dgm:pt modelId="{30F595D2-0A46-45C9-BDAF-9994EC4996FE}" type="parTrans" cxnId="{737710C2-72F8-4276-A509-620E0F1B88C6}">
      <dgm:prSet/>
      <dgm:spPr/>
      <dgm:t>
        <a:bodyPr/>
        <a:lstStyle/>
        <a:p>
          <a:endParaRPr lang="en-US"/>
        </a:p>
      </dgm:t>
    </dgm:pt>
    <dgm:pt modelId="{39BF1226-E1DD-4782-AC6C-ED6065EFF2EA}" type="sibTrans" cxnId="{737710C2-72F8-4276-A509-620E0F1B88C6}">
      <dgm:prSet/>
      <dgm:spPr/>
      <dgm:t>
        <a:bodyPr/>
        <a:lstStyle/>
        <a:p>
          <a:endParaRPr lang="en-US"/>
        </a:p>
      </dgm:t>
    </dgm:pt>
    <dgm:pt modelId="{EE49B361-B999-4777-80F8-4D6948DB041F}" type="pres">
      <dgm:prSet presAssocID="{6EF9FC96-824A-47DE-A40E-F24BBB474D20}" presName="linear" presStyleCnt="0">
        <dgm:presLayoutVars>
          <dgm:animLvl val="lvl"/>
          <dgm:resizeHandles val="exact"/>
        </dgm:presLayoutVars>
      </dgm:prSet>
      <dgm:spPr/>
    </dgm:pt>
    <dgm:pt modelId="{E60FD54C-47BB-4098-9387-8B47EDBB8196}" type="pres">
      <dgm:prSet presAssocID="{3BBE93B0-78DD-4C10-B158-54974D283FE0}" presName="parentText" presStyleLbl="node1" presStyleIdx="0" presStyleCnt="7">
        <dgm:presLayoutVars>
          <dgm:chMax val="0"/>
          <dgm:bulletEnabled val="1"/>
        </dgm:presLayoutVars>
      </dgm:prSet>
      <dgm:spPr/>
    </dgm:pt>
    <dgm:pt modelId="{52D150C9-6C2B-47A6-A1A3-06ED6DD41199}" type="pres">
      <dgm:prSet presAssocID="{8D6403D6-E69E-461C-87C2-585A6037078F}" presName="spacer" presStyleCnt="0"/>
      <dgm:spPr/>
    </dgm:pt>
    <dgm:pt modelId="{FE1513B2-9C6F-4C83-8CE5-3982C0CBCB8A}" type="pres">
      <dgm:prSet presAssocID="{C35B5408-6B41-4EC2-BA56-243314B0BCBA}" presName="parentText" presStyleLbl="node1" presStyleIdx="1" presStyleCnt="7">
        <dgm:presLayoutVars>
          <dgm:chMax val="0"/>
          <dgm:bulletEnabled val="1"/>
        </dgm:presLayoutVars>
      </dgm:prSet>
      <dgm:spPr/>
    </dgm:pt>
    <dgm:pt modelId="{5F56A946-467F-40BC-BF3F-B48BA7709377}" type="pres">
      <dgm:prSet presAssocID="{F9057843-DA06-4B38-BDB8-664117A83D03}" presName="spacer" presStyleCnt="0"/>
      <dgm:spPr/>
    </dgm:pt>
    <dgm:pt modelId="{EB8CB699-1742-45D4-9623-25B1873EC485}" type="pres">
      <dgm:prSet presAssocID="{33979C24-FEA1-4418-B874-5D121A3D65FE}" presName="parentText" presStyleLbl="node1" presStyleIdx="2" presStyleCnt="7">
        <dgm:presLayoutVars>
          <dgm:chMax val="0"/>
          <dgm:bulletEnabled val="1"/>
        </dgm:presLayoutVars>
      </dgm:prSet>
      <dgm:spPr/>
    </dgm:pt>
    <dgm:pt modelId="{7A3CAB5A-E0FE-4BE2-9526-87654B3C5ECA}" type="pres">
      <dgm:prSet presAssocID="{42DE781D-62F5-4A3B-A583-30D3EF2A2680}" presName="spacer" presStyleCnt="0"/>
      <dgm:spPr/>
    </dgm:pt>
    <dgm:pt modelId="{6F88EBE8-6561-41EE-BC77-7AAFA8C7E38C}" type="pres">
      <dgm:prSet presAssocID="{BE16EBBE-07F7-44FE-B3CC-B33734502B15}" presName="parentText" presStyleLbl="node1" presStyleIdx="3" presStyleCnt="7">
        <dgm:presLayoutVars>
          <dgm:chMax val="0"/>
          <dgm:bulletEnabled val="1"/>
        </dgm:presLayoutVars>
      </dgm:prSet>
      <dgm:spPr/>
    </dgm:pt>
    <dgm:pt modelId="{97DB0A62-3280-447C-8A09-3384CB17CD56}" type="pres">
      <dgm:prSet presAssocID="{EE25762A-2B92-425E-8C20-0DB2C555C083}" presName="spacer" presStyleCnt="0"/>
      <dgm:spPr/>
    </dgm:pt>
    <dgm:pt modelId="{104F8651-365E-439D-8577-040C312F1B6E}" type="pres">
      <dgm:prSet presAssocID="{4AFF0234-2E47-4422-B31A-7892689C22D4}" presName="parentText" presStyleLbl="node1" presStyleIdx="4" presStyleCnt="7">
        <dgm:presLayoutVars>
          <dgm:chMax val="0"/>
          <dgm:bulletEnabled val="1"/>
        </dgm:presLayoutVars>
      </dgm:prSet>
      <dgm:spPr/>
    </dgm:pt>
    <dgm:pt modelId="{BCBEFFCB-2803-4905-8E70-5655B2C6D777}" type="pres">
      <dgm:prSet presAssocID="{5EC53DF1-C393-401B-911D-004145C46346}" presName="spacer" presStyleCnt="0"/>
      <dgm:spPr/>
    </dgm:pt>
    <dgm:pt modelId="{14395FB5-1A2D-4C19-9114-67B7DFD19311}" type="pres">
      <dgm:prSet presAssocID="{5761A40C-344F-4695-95FD-392EA386E1D9}" presName="parentText" presStyleLbl="node1" presStyleIdx="5" presStyleCnt="7">
        <dgm:presLayoutVars>
          <dgm:chMax val="0"/>
          <dgm:bulletEnabled val="1"/>
        </dgm:presLayoutVars>
      </dgm:prSet>
      <dgm:spPr/>
    </dgm:pt>
    <dgm:pt modelId="{B09B9394-06B3-4F12-A13A-ED7B85DA5C05}" type="pres">
      <dgm:prSet presAssocID="{A4C37838-CE0C-448F-AC0A-5D397309C74D}" presName="spacer" presStyleCnt="0"/>
      <dgm:spPr/>
    </dgm:pt>
    <dgm:pt modelId="{31BE075B-EEE3-476F-87AE-2EACE1A7451B}" type="pres">
      <dgm:prSet presAssocID="{A9D7A8FF-7167-46FD-8896-0DCB2795994B}" presName="parentText" presStyleLbl="node1" presStyleIdx="6" presStyleCnt="7">
        <dgm:presLayoutVars>
          <dgm:chMax val="0"/>
          <dgm:bulletEnabled val="1"/>
        </dgm:presLayoutVars>
      </dgm:prSet>
      <dgm:spPr/>
    </dgm:pt>
  </dgm:ptLst>
  <dgm:cxnLst>
    <dgm:cxn modelId="{08A78D1D-9393-4260-BB83-869DFC2DDA79}" type="presOf" srcId="{33979C24-FEA1-4418-B874-5D121A3D65FE}" destId="{EB8CB699-1742-45D4-9623-25B1873EC485}" srcOrd="0" destOrd="0" presId="urn:microsoft.com/office/officeart/2005/8/layout/vList2"/>
    <dgm:cxn modelId="{0E23AA28-8B6A-4809-B82B-4EF069A91303}" srcId="{6EF9FC96-824A-47DE-A40E-F24BBB474D20}" destId="{33979C24-FEA1-4418-B874-5D121A3D65FE}" srcOrd="2" destOrd="0" parTransId="{24BCA609-614F-4001-9EFE-7036119228D0}" sibTransId="{42DE781D-62F5-4A3B-A583-30D3EF2A2680}"/>
    <dgm:cxn modelId="{695CF93A-A866-4E2F-AC7C-965E76FB9119}" type="presOf" srcId="{C35B5408-6B41-4EC2-BA56-243314B0BCBA}" destId="{FE1513B2-9C6F-4C83-8CE5-3982C0CBCB8A}" srcOrd="0" destOrd="0" presId="urn:microsoft.com/office/officeart/2005/8/layout/vList2"/>
    <dgm:cxn modelId="{FF3E6B3D-7037-4287-8598-180F5281F230}" srcId="{6EF9FC96-824A-47DE-A40E-F24BBB474D20}" destId="{BE16EBBE-07F7-44FE-B3CC-B33734502B15}" srcOrd="3" destOrd="0" parTransId="{E19E97D7-EBAF-4321-BEF6-CB3DDB468E82}" sibTransId="{EE25762A-2B92-425E-8C20-0DB2C555C083}"/>
    <dgm:cxn modelId="{DA49C25E-5767-4B59-A8EB-0BF6BA17A5D5}" type="presOf" srcId="{5761A40C-344F-4695-95FD-392EA386E1D9}" destId="{14395FB5-1A2D-4C19-9114-67B7DFD19311}" srcOrd="0" destOrd="0" presId="urn:microsoft.com/office/officeart/2005/8/layout/vList2"/>
    <dgm:cxn modelId="{5C9F0F60-C835-406B-B8A0-DEFC05CEA035}" srcId="{6EF9FC96-824A-47DE-A40E-F24BBB474D20}" destId="{5761A40C-344F-4695-95FD-392EA386E1D9}" srcOrd="5" destOrd="0" parTransId="{C8ED65E3-16AF-47C4-94E2-CDAC4E00FAE0}" sibTransId="{A4C37838-CE0C-448F-AC0A-5D397309C74D}"/>
    <dgm:cxn modelId="{343E8351-8615-4BA6-B0A1-AC7F1CE1A27B}" srcId="{6EF9FC96-824A-47DE-A40E-F24BBB474D20}" destId="{C35B5408-6B41-4EC2-BA56-243314B0BCBA}" srcOrd="1" destOrd="0" parTransId="{22AF5B0E-8EDE-430F-908D-133306512FE5}" sibTransId="{F9057843-DA06-4B38-BDB8-664117A83D03}"/>
    <dgm:cxn modelId="{3F75BF99-E86B-46A3-B209-C2BBB251A652}" srcId="{6EF9FC96-824A-47DE-A40E-F24BBB474D20}" destId="{4AFF0234-2E47-4422-B31A-7892689C22D4}" srcOrd="4" destOrd="0" parTransId="{34DCDBCE-319B-47E5-BF4B-E36C5FAA34A7}" sibTransId="{5EC53DF1-C393-401B-911D-004145C46346}"/>
    <dgm:cxn modelId="{FF40699C-7F1C-482B-9EA6-393994823467}" srcId="{6EF9FC96-824A-47DE-A40E-F24BBB474D20}" destId="{3BBE93B0-78DD-4C10-B158-54974D283FE0}" srcOrd="0" destOrd="0" parTransId="{15C024ED-765F-4D4D-9B5B-A84CD1699049}" sibTransId="{8D6403D6-E69E-461C-87C2-585A6037078F}"/>
    <dgm:cxn modelId="{A36092BA-30FA-4DB0-BA9F-A7F6DA7C077A}" type="presOf" srcId="{4AFF0234-2E47-4422-B31A-7892689C22D4}" destId="{104F8651-365E-439D-8577-040C312F1B6E}" srcOrd="0" destOrd="0" presId="urn:microsoft.com/office/officeart/2005/8/layout/vList2"/>
    <dgm:cxn modelId="{737710C2-72F8-4276-A509-620E0F1B88C6}" srcId="{6EF9FC96-824A-47DE-A40E-F24BBB474D20}" destId="{A9D7A8FF-7167-46FD-8896-0DCB2795994B}" srcOrd="6" destOrd="0" parTransId="{30F595D2-0A46-45C9-BDAF-9994EC4996FE}" sibTransId="{39BF1226-E1DD-4782-AC6C-ED6065EFF2EA}"/>
    <dgm:cxn modelId="{477EE5C4-B419-4E58-BFE8-E63617D90A5F}" type="presOf" srcId="{BE16EBBE-07F7-44FE-B3CC-B33734502B15}" destId="{6F88EBE8-6561-41EE-BC77-7AAFA8C7E38C}" srcOrd="0" destOrd="0" presId="urn:microsoft.com/office/officeart/2005/8/layout/vList2"/>
    <dgm:cxn modelId="{8DCB63C5-328C-4075-8D41-6AB4770420A7}" type="presOf" srcId="{3BBE93B0-78DD-4C10-B158-54974D283FE0}" destId="{E60FD54C-47BB-4098-9387-8B47EDBB8196}" srcOrd="0" destOrd="0" presId="urn:microsoft.com/office/officeart/2005/8/layout/vList2"/>
    <dgm:cxn modelId="{C86761D6-4D03-4D13-965E-B394267A3464}" type="presOf" srcId="{A9D7A8FF-7167-46FD-8896-0DCB2795994B}" destId="{31BE075B-EEE3-476F-87AE-2EACE1A7451B}" srcOrd="0" destOrd="0" presId="urn:microsoft.com/office/officeart/2005/8/layout/vList2"/>
    <dgm:cxn modelId="{CBBBD0E2-6ACB-474F-A258-8A136BF49B79}" type="presOf" srcId="{6EF9FC96-824A-47DE-A40E-F24BBB474D20}" destId="{EE49B361-B999-4777-80F8-4D6948DB041F}" srcOrd="0" destOrd="0" presId="urn:microsoft.com/office/officeart/2005/8/layout/vList2"/>
    <dgm:cxn modelId="{F9477E26-3EF4-4070-86FF-920EA9DA9E29}" type="presParOf" srcId="{EE49B361-B999-4777-80F8-4D6948DB041F}" destId="{E60FD54C-47BB-4098-9387-8B47EDBB8196}" srcOrd="0" destOrd="0" presId="urn:microsoft.com/office/officeart/2005/8/layout/vList2"/>
    <dgm:cxn modelId="{9F81F949-EDAC-4AA1-9081-EFFD9FB3BC46}" type="presParOf" srcId="{EE49B361-B999-4777-80F8-4D6948DB041F}" destId="{52D150C9-6C2B-47A6-A1A3-06ED6DD41199}" srcOrd="1" destOrd="0" presId="urn:microsoft.com/office/officeart/2005/8/layout/vList2"/>
    <dgm:cxn modelId="{C7884BEB-43B6-4825-A82E-96A40C901CEA}" type="presParOf" srcId="{EE49B361-B999-4777-80F8-4D6948DB041F}" destId="{FE1513B2-9C6F-4C83-8CE5-3982C0CBCB8A}" srcOrd="2" destOrd="0" presId="urn:microsoft.com/office/officeart/2005/8/layout/vList2"/>
    <dgm:cxn modelId="{06B95FD5-2746-463F-912E-7557384A0625}" type="presParOf" srcId="{EE49B361-B999-4777-80F8-4D6948DB041F}" destId="{5F56A946-467F-40BC-BF3F-B48BA7709377}" srcOrd="3" destOrd="0" presId="urn:microsoft.com/office/officeart/2005/8/layout/vList2"/>
    <dgm:cxn modelId="{B9DE6D33-3456-477C-88B8-3ECBF5F64908}" type="presParOf" srcId="{EE49B361-B999-4777-80F8-4D6948DB041F}" destId="{EB8CB699-1742-45D4-9623-25B1873EC485}" srcOrd="4" destOrd="0" presId="urn:microsoft.com/office/officeart/2005/8/layout/vList2"/>
    <dgm:cxn modelId="{0D6700D1-4339-4346-BF57-269F98ACA689}" type="presParOf" srcId="{EE49B361-B999-4777-80F8-4D6948DB041F}" destId="{7A3CAB5A-E0FE-4BE2-9526-87654B3C5ECA}" srcOrd="5" destOrd="0" presId="urn:microsoft.com/office/officeart/2005/8/layout/vList2"/>
    <dgm:cxn modelId="{8B3C8505-CE2B-4619-99F2-0147A3AD83DC}" type="presParOf" srcId="{EE49B361-B999-4777-80F8-4D6948DB041F}" destId="{6F88EBE8-6561-41EE-BC77-7AAFA8C7E38C}" srcOrd="6" destOrd="0" presId="urn:microsoft.com/office/officeart/2005/8/layout/vList2"/>
    <dgm:cxn modelId="{070AC21F-E2B8-4A1A-A4D3-870681E05178}" type="presParOf" srcId="{EE49B361-B999-4777-80F8-4D6948DB041F}" destId="{97DB0A62-3280-447C-8A09-3384CB17CD56}" srcOrd="7" destOrd="0" presId="urn:microsoft.com/office/officeart/2005/8/layout/vList2"/>
    <dgm:cxn modelId="{5212F75B-43FC-45AC-8F64-EA930DB7ECBB}" type="presParOf" srcId="{EE49B361-B999-4777-80F8-4D6948DB041F}" destId="{104F8651-365E-439D-8577-040C312F1B6E}" srcOrd="8" destOrd="0" presId="urn:microsoft.com/office/officeart/2005/8/layout/vList2"/>
    <dgm:cxn modelId="{BA5F50B5-8378-4EED-9CDB-B30EE4085331}" type="presParOf" srcId="{EE49B361-B999-4777-80F8-4D6948DB041F}" destId="{BCBEFFCB-2803-4905-8E70-5655B2C6D777}" srcOrd="9" destOrd="0" presId="urn:microsoft.com/office/officeart/2005/8/layout/vList2"/>
    <dgm:cxn modelId="{8C7DE8E7-5ABD-4AC9-9636-5FF5E11F472B}" type="presParOf" srcId="{EE49B361-B999-4777-80F8-4D6948DB041F}" destId="{14395FB5-1A2D-4C19-9114-67B7DFD19311}" srcOrd="10" destOrd="0" presId="urn:microsoft.com/office/officeart/2005/8/layout/vList2"/>
    <dgm:cxn modelId="{22B18061-D55A-4887-B926-A7A736D03BC2}" type="presParOf" srcId="{EE49B361-B999-4777-80F8-4D6948DB041F}" destId="{B09B9394-06B3-4F12-A13A-ED7B85DA5C05}" srcOrd="11" destOrd="0" presId="urn:microsoft.com/office/officeart/2005/8/layout/vList2"/>
    <dgm:cxn modelId="{CF189C17-B48B-4A0B-B31A-AEA5A328B716}" type="presParOf" srcId="{EE49B361-B999-4777-80F8-4D6948DB041F}" destId="{31BE075B-EEE3-476F-87AE-2EACE1A7451B}" srcOrd="12"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31DF72-4CC9-458A-BA01-07EA82714FB8}">
      <dsp:nvSpPr>
        <dsp:cNvPr id="0" name=""/>
        <dsp:cNvSpPr/>
      </dsp:nvSpPr>
      <dsp:spPr>
        <a:xfrm>
          <a:off x="3710514" y="833453"/>
          <a:ext cx="641708" cy="91440"/>
        </a:xfrm>
        <a:custGeom>
          <a:avLst/>
          <a:gdLst/>
          <a:ahLst/>
          <a:cxnLst/>
          <a:rect l="0" t="0" r="0" b="0"/>
          <a:pathLst>
            <a:path>
              <a:moveTo>
                <a:pt x="0" y="45720"/>
              </a:moveTo>
              <a:lnTo>
                <a:pt x="641708" y="45720"/>
              </a:lnTo>
            </a:path>
          </a:pathLst>
        </a:custGeom>
        <a:noFill/>
        <a:ln w="6350"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014560" y="875811"/>
        <a:ext cx="33615" cy="6723"/>
      </dsp:txXfrm>
    </dsp:sp>
    <dsp:sp modelId="{31C5D2B3-22F0-4060-A533-E6EB6C92AD2C}">
      <dsp:nvSpPr>
        <dsp:cNvPr id="0" name=""/>
        <dsp:cNvSpPr/>
      </dsp:nvSpPr>
      <dsp:spPr>
        <a:xfrm>
          <a:off x="789232" y="2248"/>
          <a:ext cx="2923082" cy="1753849"/>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43233" tIns="150349" rIns="143233" bIns="150349" numCol="1" spcCol="1270" anchor="ctr" anchorCtr="0">
          <a:noAutofit/>
        </a:bodyPr>
        <a:lstStyle/>
        <a:p>
          <a:pPr marL="0" lvl="0" indent="0" algn="ctr" defTabSz="977900">
            <a:lnSpc>
              <a:spcPct val="90000"/>
            </a:lnSpc>
            <a:spcBef>
              <a:spcPct val="0"/>
            </a:spcBef>
            <a:spcAft>
              <a:spcPct val="35000"/>
            </a:spcAft>
            <a:buNone/>
          </a:pPr>
          <a:r>
            <a:rPr lang="en-US" sz="2200" kern="1200" dirty="0"/>
            <a:t> Determine location and condition of victim(s) including children. </a:t>
          </a:r>
        </a:p>
      </dsp:txBody>
      <dsp:txXfrm>
        <a:off x="789232" y="2248"/>
        <a:ext cx="2923082" cy="1753849"/>
      </dsp:txXfrm>
    </dsp:sp>
    <dsp:sp modelId="{66E8C072-FE0C-41EE-BC71-EAFC1C1271F3}">
      <dsp:nvSpPr>
        <dsp:cNvPr id="0" name=""/>
        <dsp:cNvSpPr/>
      </dsp:nvSpPr>
      <dsp:spPr>
        <a:xfrm>
          <a:off x="7305904" y="833453"/>
          <a:ext cx="641708" cy="91440"/>
        </a:xfrm>
        <a:custGeom>
          <a:avLst/>
          <a:gdLst/>
          <a:ahLst/>
          <a:cxnLst/>
          <a:rect l="0" t="0" r="0" b="0"/>
          <a:pathLst>
            <a:path>
              <a:moveTo>
                <a:pt x="0" y="45720"/>
              </a:moveTo>
              <a:lnTo>
                <a:pt x="641708" y="45720"/>
              </a:lnTo>
            </a:path>
          </a:pathLst>
        </a:custGeom>
        <a:noFill/>
        <a:ln w="6350"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609951" y="875811"/>
        <a:ext cx="33615" cy="6723"/>
      </dsp:txXfrm>
    </dsp:sp>
    <dsp:sp modelId="{573812C8-FBB5-453C-8FA8-068E4B848054}">
      <dsp:nvSpPr>
        <dsp:cNvPr id="0" name=""/>
        <dsp:cNvSpPr/>
      </dsp:nvSpPr>
      <dsp:spPr>
        <a:xfrm>
          <a:off x="4384622" y="2248"/>
          <a:ext cx="2923082" cy="1753849"/>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43233" tIns="150349" rIns="143233" bIns="150349" numCol="1" spcCol="1270" anchor="ctr" anchorCtr="0">
          <a:noAutofit/>
        </a:bodyPr>
        <a:lstStyle/>
        <a:p>
          <a:pPr marL="0" lvl="0" indent="0" algn="ctr" defTabSz="977900">
            <a:lnSpc>
              <a:spcPct val="90000"/>
            </a:lnSpc>
            <a:spcBef>
              <a:spcPct val="0"/>
            </a:spcBef>
            <a:spcAft>
              <a:spcPct val="35000"/>
            </a:spcAft>
            <a:buNone/>
          </a:pPr>
          <a:r>
            <a:rPr lang="en-US" sz="2200" kern="1200" dirty="0"/>
            <a:t> Determine if suspect is still at scene. </a:t>
          </a:r>
        </a:p>
      </dsp:txBody>
      <dsp:txXfrm>
        <a:off x="4384622" y="2248"/>
        <a:ext cx="2923082" cy="1753849"/>
      </dsp:txXfrm>
    </dsp:sp>
    <dsp:sp modelId="{630A5F8C-DB07-48C0-A58F-CC61E994D9FB}">
      <dsp:nvSpPr>
        <dsp:cNvPr id="0" name=""/>
        <dsp:cNvSpPr/>
      </dsp:nvSpPr>
      <dsp:spPr>
        <a:xfrm>
          <a:off x="2303476" y="1754298"/>
          <a:ext cx="7138078" cy="645462"/>
        </a:xfrm>
        <a:custGeom>
          <a:avLst/>
          <a:gdLst/>
          <a:ahLst/>
          <a:cxnLst/>
          <a:rect l="0" t="0" r="0" b="0"/>
          <a:pathLst>
            <a:path>
              <a:moveTo>
                <a:pt x="7138078" y="0"/>
              </a:moveTo>
              <a:lnTo>
                <a:pt x="7138078" y="339831"/>
              </a:lnTo>
              <a:lnTo>
                <a:pt x="0" y="339831"/>
              </a:lnTo>
              <a:lnTo>
                <a:pt x="0" y="645462"/>
              </a:lnTo>
            </a:path>
          </a:pathLst>
        </a:custGeom>
        <a:noFill/>
        <a:ln w="6350" cap="flat"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693265" y="2073667"/>
        <a:ext cx="358501" cy="6723"/>
      </dsp:txXfrm>
    </dsp:sp>
    <dsp:sp modelId="{2777CBDD-4F85-4A46-B9EB-75B1E652373F}">
      <dsp:nvSpPr>
        <dsp:cNvPr id="0" name=""/>
        <dsp:cNvSpPr/>
      </dsp:nvSpPr>
      <dsp:spPr>
        <a:xfrm>
          <a:off x="7980013" y="2248"/>
          <a:ext cx="2923082" cy="1753849"/>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43233" tIns="150349" rIns="143233" bIns="150349" numCol="1" spcCol="1270" anchor="ctr" anchorCtr="0">
          <a:noAutofit/>
        </a:bodyPr>
        <a:lstStyle/>
        <a:p>
          <a:pPr marL="0" lvl="0" indent="0" algn="ctr" defTabSz="977900">
            <a:lnSpc>
              <a:spcPct val="90000"/>
            </a:lnSpc>
            <a:spcBef>
              <a:spcPct val="0"/>
            </a:spcBef>
            <a:spcAft>
              <a:spcPct val="35000"/>
            </a:spcAft>
            <a:buNone/>
          </a:pPr>
          <a:r>
            <a:rPr lang="en-US" sz="2200" kern="1200" dirty="0"/>
            <a:t> Determine if any weapon is involved. </a:t>
          </a:r>
        </a:p>
      </dsp:txBody>
      <dsp:txXfrm>
        <a:off x="7980013" y="2248"/>
        <a:ext cx="2923082" cy="1753849"/>
      </dsp:txXfrm>
    </dsp:sp>
    <dsp:sp modelId="{DF3994E1-4E02-4E45-9A86-F3308F293A7A}">
      <dsp:nvSpPr>
        <dsp:cNvPr id="0" name=""/>
        <dsp:cNvSpPr/>
      </dsp:nvSpPr>
      <dsp:spPr>
        <a:xfrm>
          <a:off x="3763217" y="3259611"/>
          <a:ext cx="589005" cy="91440"/>
        </a:xfrm>
        <a:custGeom>
          <a:avLst/>
          <a:gdLst/>
          <a:ahLst/>
          <a:cxnLst/>
          <a:rect l="0" t="0" r="0" b="0"/>
          <a:pathLst>
            <a:path>
              <a:moveTo>
                <a:pt x="0" y="49473"/>
              </a:moveTo>
              <a:lnTo>
                <a:pt x="311602" y="49473"/>
              </a:lnTo>
              <a:lnTo>
                <a:pt x="311602" y="45720"/>
              </a:lnTo>
              <a:lnTo>
                <a:pt x="589005" y="45720"/>
              </a:lnTo>
            </a:path>
          </a:pathLst>
        </a:custGeom>
        <a:noFill/>
        <a:ln w="6350" cap="flat"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042229" y="3301969"/>
        <a:ext cx="30980" cy="6723"/>
      </dsp:txXfrm>
    </dsp:sp>
    <dsp:sp modelId="{09EA35F9-9BB4-453A-A265-5382699B2584}">
      <dsp:nvSpPr>
        <dsp:cNvPr id="0" name=""/>
        <dsp:cNvSpPr/>
      </dsp:nvSpPr>
      <dsp:spPr>
        <a:xfrm>
          <a:off x="841935" y="2432160"/>
          <a:ext cx="2923082" cy="1753849"/>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43233" tIns="150349" rIns="143233" bIns="150349" numCol="1" spcCol="1270" anchor="ctr" anchorCtr="0">
          <a:noAutofit/>
        </a:bodyPr>
        <a:lstStyle/>
        <a:p>
          <a:pPr marL="0" lvl="0" indent="0" algn="ctr" defTabSz="889000">
            <a:lnSpc>
              <a:spcPct val="90000"/>
            </a:lnSpc>
            <a:spcBef>
              <a:spcPct val="0"/>
            </a:spcBef>
            <a:spcAft>
              <a:spcPct val="35000"/>
            </a:spcAft>
            <a:buNone/>
          </a:pPr>
          <a:r>
            <a:rPr lang="en-US" sz="2000" kern="1200" dirty="0"/>
            <a:t>Summon ambulance if injuries require medical attention. </a:t>
          </a:r>
        </a:p>
      </dsp:txBody>
      <dsp:txXfrm>
        <a:off x="841935" y="2432160"/>
        <a:ext cx="2923082" cy="1753849"/>
      </dsp:txXfrm>
    </dsp:sp>
    <dsp:sp modelId="{9DB8D002-D2BF-428A-99DF-F35E4D9415EC}">
      <dsp:nvSpPr>
        <dsp:cNvPr id="0" name=""/>
        <dsp:cNvSpPr/>
      </dsp:nvSpPr>
      <dsp:spPr>
        <a:xfrm>
          <a:off x="7305904" y="3259611"/>
          <a:ext cx="641708" cy="91440"/>
        </a:xfrm>
        <a:custGeom>
          <a:avLst/>
          <a:gdLst/>
          <a:ahLst/>
          <a:cxnLst/>
          <a:rect l="0" t="0" r="0" b="0"/>
          <a:pathLst>
            <a:path>
              <a:moveTo>
                <a:pt x="0" y="45720"/>
              </a:moveTo>
              <a:lnTo>
                <a:pt x="641708" y="45720"/>
              </a:lnTo>
            </a:path>
          </a:pathLst>
        </a:custGeom>
        <a:noFill/>
        <a:ln w="6350" cap="flat" cmpd="sng" algn="ctr">
          <a:solidFill>
            <a:schemeClr val="accent6">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609951" y="3301969"/>
        <a:ext cx="33615" cy="6723"/>
      </dsp:txXfrm>
    </dsp:sp>
    <dsp:sp modelId="{BBCD8B5D-3D60-4AF8-9584-A588E5F72FBF}">
      <dsp:nvSpPr>
        <dsp:cNvPr id="0" name=""/>
        <dsp:cNvSpPr/>
      </dsp:nvSpPr>
      <dsp:spPr>
        <a:xfrm>
          <a:off x="4384622" y="2428406"/>
          <a:ext cx="2923082" cy="1753849"/>
        </a:xfrm>
        <a:prstGeom prst="rect">
          <a:avLst/>
        </a:prstGeom>
        <a:solidFill>
          <a:schemeClr val="accent6">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43233" tIns="150349" rIns="143233" bIns="150349" numCol="1" spcCol="1270" anchor="ctr" anchorCtr="0">
          <a:noAutofit/>
        </a:bodyPr>
        <a:lstStyle/>
        <a:p>
          <a:pPr marL="0" lvl="0" indent="0" algn="ctr" defTabSz="889000">
            <a:lnSpc>
              <a:spcPct val="90000"/>
            </a:lnSpc>
            <a:spcBef>
              <a:spcPct val="0"/>
            </a:spcBef>
            <a:spcAft>
              <a:spcPct val="35000"/>
            </a:spcAft>
            <a:buNone/>
          </a:pPr>
          <a:r>
            <a:rPr lang="en-US" sz="2000" kern="1200" dirty="0"/>
            <a:t>Separate the victim, suspect and witnesses. </a:t>
          </a:r>
        </a:p>
      </dsp:txBody>
      <dsp:txXfrm>
        <a:off x="4384622" y="2428406"/>
        <a:ext cx="2923082" cy="1753849"/>
      </dsp:txXfrm>
    </dsp:sp>
    <dsp:sp modelId="{EF2B84E2-096D-49B4-94B6-3CDAC4539643}">
      <dsp:nvSpPr>
        <dsp:cNvPr id="0" name=""/>
        <dsp:cNvSpPr/>
      </dsp:nvSpPr>
      <dsp:spPr>
        <a:xfrm>
          <a:off x="2250773" y="4180456"/>
          <a:ext cx="7190781" cy="641708"/>
        </a:xfrm>
        <a:custGeom>
          <a:avLst/>
          <a:gdLst/>
          <a:ahLst/>
          <a:cxnLst/>
          <a:rect l="0" t="0" r="0" b="0"/>
          <a:pathLst>
            <a:path>
              <a:moveTo>
                <a:pt x="7190781" y="0"/>
              </a:moveTo>
              <a:lnTo>
                <a:pt x="7190781" y="337954"/>
              </a:lnTo>
              <a:lnTo>
                <a:pt x="0" y="337954"/>
              </a:lnTo>
              <a:lnTo>
                <a:pt x="0" y="641708"/>
              </a:lnTo>
            </a:path>
          </a:pathLst>
        </a:custGeom>
        <a:noFill/>
        <a:ln w="6350"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665610" y="4497948"/>
        <a:ext cx="361107" cy="6723"/>
      </dsp:txXfrm>
    </dsp:sp>
    <dsp:sp modelId="{A56871EE-05C3-4477-9F81-E8A8377FB04C}">
      <dsp:nvSpPr>
        <dsp:cNvPr id="0" name=""/>
        <dsp:cNvSpPr/>
      </dsp:nvSpPr>
      <dsp:spPr>
        <a:xfrm>
          <a:off x="7980013" y="2428406"/>
          <a:ext cx="2923082" cy="1753849"/>
        </a:xfrm>
        <a:prstGeom prst="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43233" tIns="150349" rIns="143233" bIns="150349" numCol="1" spcCol="1270" anchor="ctr" anchorCtr="0">
          <a:noAutofit/>
        </a:bodyPr>
        <a:lstStyle/>
        <a:p>
          <a:pPr marL="0" lvl="0" indent="0" algn="ctr" defTabSz="800100">
            <a:lnSpc>
              <a:spcPct val="90000"/>
            </a:lnSpc>
            <a:spcBef>
              <a:spcPct val="0"/>
            </a:spcBef>
            <a:spcAft>
              <a:spcPct val="35000"/>
            </a:spcAft>
            <a:buNone/>
          </a:pPr>
          <a:r>
            <a:rPr lang="en-US" sz="1800" kern="1200" dirty="0"/>
            <a:t>Prevent communication between the parties, including out of hearing range. Re-ask about weapons once the parties are separated. </a:t>
          </a:r>
        </a:p>
      </dsp:txBody>
      <dsp:txXfrm>
        <a:off x="7980013" y="2428406"/>
        <a:ext cx="2923082" cy="1753849"/>
      </dsp:txXfrm>
    </dsp:sp>
    <dsp:sp modelId="{C2264BF5-901E-4D82-9DDD-731B5183C379}">
      <dsp:nvSpPr>
        <dsp:cNvPr id="0" name=""/>
        <dsp:cNvSpPr/>
      </dsp:nvSpPr>
      <dsp:spPr>
        <a:xfrm>
          <a:off x="3710514" y="5685769"/>
          <a:ext cx="641708" cy="91440"/>
        </a:xfrm>
        <a:custGeom>
          <a:avLst/>
          <a:gdLst/>
          <a:ahLst/>
          <a:cxnLst/>
          <a:rect l="0" t="0" r="0" b="0"/>
          <a:pathLst>
            <a:path>
              <a:moveTo>
                <a:pt x="0" y="45720"/>
              </a:moveTo>
              <a:lnTo>
                <a:pt x="641708" y="45720"/>
              </a:lnTo>
            </a:path>
          </a:pathLst>
        </a:custGeom>
        <a:noFill/>
        <a:ln w="6350" cap="flat" cmpd="sng" algn="ctr">
          <a:solidFill>
            <a:schemeClr val="accent3">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014560" y="5728128"/>
        <a:ext cx="33615" cy="6723"/>
      </dsp:txXfrm>
    </dsp:sp>
    <dsp:sp modelId="{34B06966-FAB9-44B8-A73C-B78F0A854098}">
      <dsp:nvSpPr>
        <dsp:cNvPr id="0" name=""/>
        <dsp:cNvSpPr/>
      </dsp:nvSpPr>
      <dsp:spPr>
        <a:xfrm>
          <a:off x="789232" y="4854564"/>
          <a:ext cx="2923082" cy="1753849"/>
        </a:xfrm>
        <a:prstGeom prst="rect">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43233" tIns="150349" rIns="143233" bIns="150349" numCol="1" spcCol="1270" anchor="ctr" anchorCtr="0">
          <a:noAutofit/>
        </a:bodyPr>
        <a:lstStyle/>
        <a:p>
          <a:pPr marL="0" lvl="0" indent="0" algn="ctr" defTabSz="622300">
            <a:lnSpc>
              <a:spcPct val="90000"/>
            </a:lnSpc>
            <a:spcBef>
              <a:spcPct val="0"/>
            </a:spcBef>
            <a:spcAft>
              <a:spcPct val="35000"/>
            </a:spcAft>
            <a:buNone/>
          </a:pPr>
          <a:r>
            <a:rPr lang="en-US" sz="1400" kern="1200" dirty="0"/>
            <a:t> </a:t>
          </a:r>
          <a:r>
            <a:rPr lang="en-US" sz="1800" kern="1200" dirty="0"/>
            <a:t>Determine what, if any, crime has occurred. </a:t>
          </a:r>
        </a:p>
      </dsp:txBody>
      <dsp:txXfrm>
        <a:off x="789232" y="4854564"/>
        <a:ext cx="2923082" cy="1753849"/>
      </dsp:txXfrm>
    </dsp:sp>
    <dsp:sp modelId="{108E104A-79CA-4692-BC84-AF4311AC1FDA}">
      <dsp:nvSpPr>
        <dsp:cNvPr id="0" name=""/>
        <dsp:cNvSpPr/>
      </dsp:nvSpPr>
      <dsp:spPr>
        <a:xfrm>
          <a:off x="7305904" y="5685769"/>
          <a:ext cx="641708" cy="91440"/>
        </a:xfrm>
        <a:custGeom>
          <a:avLst/>
          <a:gdLst/>
          <a:ahLst/>
          <a:cxnLst/>
          <a:rect l="0" t="0" r="0" b="0"/>
          <a:pathLst>
            <a:path>
              <a:moveTo>
                <a:pt x="0" y="45720"/>
              </a:moveTo>
              <a:lnTo>
                <a:pt x="641708" y="45720"/>
              </a:lnTo>
            </a:path>
          </a:pathLst>
        </a:custGeom>
        <a:noFill/>
        <a:ln w="6350" cap="flat"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609951" y="5728128"/>
        <a:ext cx="33615" cy="6723"/>
      </dsp:txXfrm>
    </dsp:sp>
    <dsp:sp modelId="{5FF2C266-278E-4E38-B555-466C76A6262B}">
      <dsp:nvSpPr>
        <dsp:cNvPr id="0" name=""/>
        <dsp:cNvSpPr/>
      </dsp:nvSpPr>
      <dsp:spPr>
        <a:xfrm>
          <a:off x="4384622" y="4854564"/>
          <a:ext cx="2923082" cy="1753849"/>
        </a:xfrm>
        <a:prstGeom prst="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43233" tIns="150349" rIns="143233" bIns="150349" numCol="1" spcCol="1270" anchor="ctr" anchorCtr="0">
          <a:noAutofit/>
        </a:bodyPr>
        <a:lstStyle/>
        <a:p>
          <a:pPr marL="0" lvl="0" indent="0" algn="ctr" defTabSz="800100">
            <a:lnSpc>
              <a:spcPct val="90000"/>
            </a:lnSpc>
            <a:spcBef>
              <a:spcPct val="0"/>
            </a:spcBef>
            <a:spcAft>
              <a:spcPct val="35000"/>
            </a:spcAft>
            <a:buNone/>
          </a:pPr>
          <a:r>
            <a:rPr lang="en-US" sz="1800" kern="1200" dirty="0"/>
            <a:t> If a sexual assault is reported, determine the need for an evidentiary exam and determine if area detectives need to be contacted. </a:t>
          </a:r>
        </a:p>
      </dsp:txBody>
      <dsp:txXfrm>
        <a:off x="4384622" y="4854564"/>
        <a:ext cx="2923082" cy="1753849"/>
      </dsp:txXfrm>
    </dsp:sp>
    <dsp:sp modelId="{A6AEAA5D-529D-46C8-9D6A-0D7360212235}">
      <dsp:nvSpPr>
        <dsp:cNvPr id="0" name=""/>
        <dsp:cNvSpPr/>
      </dsp:nvSpPr>
      <dsp:spPr>
        <a:xfrm>
          <a:off x="7980013" y="4854564"/>
          <a:ext cx="2923082" cy="1753849"/>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43233" tIns="150349" rIns="143233" bIns="150349" numCol="1" spcCol="1270" anchor="ctr" anchorCtr="0">
          <a:noAutofit/>
        </a:bodyPr>
        <a:lstStyle/>
        <a:p>
          <a:pPr marL="0" lvl="0" indent="0" algn="ctr" defTabSz="800100">
            <a:lnSpc>
              <a:spcPct val="90000"/>
            </a:lnSpc>
            <a:spcBef>
              <a:spcPct val="0"/>
            </a:spcBef>
            <a:spcAft>
              <a:spcPct val="35000"/>
            </a:spcAft>
            <a:buNone/>
          </a:pPr>
          <a:r>
            <a:rPr lang="en-US" sz="1800" kern="1200" dirty="0"/>
            <a:t>If strangulation has occurred, ask if victim is willing to participate in a Domestic Assault Forensic Exam (DAFE)</a:t>
          </a:r>
        </a:p>
      </dsp:txBody>
      <dsp:txXfrm>
        <a:off x="7980013" y="4854564"/>
        <a:ext cx="2923082" cy="175384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BFF4CC-614C-472D-9BBD-E3EB9034035B}">
      <dsp:nvSpPr>
        <dsp:cNvPr id="0" name=""/>
        <dsp:cNvSpPr/>
      </dsp:nvSpPr>
      <dsp:spPr>
        <a:xfrm>
          <a:off x="3068950" y="815239"/>
          <a:ext cx="626655" cy="91440"/>
        </a:xfrm>
        <a:custGeom>
          <a:avLst/>
          <a:gdLst/>
          <a:ahLst/>
          <a:cxnLst/>
          <a:rect l="0" t="0" r="0" b="0"/>
          <a:pathLst>
            <a:path>
              <a:moveTo>
                <a:pt x="0" y="45720"/>
              </a:moveTo>
              <a:lnTo>
                <a:pt x="626655" y="45720"/>
              </a:lnTo>
            </a:path>
          </a:pathLst>
        </a:custGeom>
        <a:noFill/>
        <a:ln w="6350"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65847" y="857670"/>
        <a:ext cx="32862" cy="6578"/>
      </dsp:txXfrm>
    </dsp:sp>
    <dsp:sp modelId="{6696F46F-91EE-44D0-9B73-3B44C196990C}">
      <dsp:nvSpPr>
        <dsp:cNvPr id="0" name=""/>
        <dsp:cNvSpPr/>
      </dsp:nvSpPr>
      <dsp:spPr>
        <a:xfrm>
          <a:off x="213119" y="3670"/>
          <a:ext cx="2857631" cy="171457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026" tIns="146982" rIns="140026" bIns="146982" numCol="1" spcCol="1270" anchor="t" anchorCtr="0">
          <a:noAutofit/>
        </a:bodyPr>
        <a:lstStyle/>
        <a:p>
          <a:pPr marL="0" lvl="0" indent="0" algn="l" defTabSz="800100">
            <a:lnSpc>
              <a:spcPct val="90000"/>
            </a:lnSpc>
            <a:spcBef>
              <a:spcPct val="0"/>
            </a:spcBef>
            <a:spcAft>
              <a:spcPct val="35000"/>
            </a:spcAft>
            <a:buNone/>
          </a:pPr>
          <a:endParaRPr lang="en-US" sz="1800" kern="1200" dirty="0"/>
        </a:p>
        <a:p>
          <a:pPr marL="114300" lvl="1" indent="-114300" algn="l" defTabSz="622300">
            <a:lnSpc>
              <a:spcPct val="90000"/>
            </a:lnSpc>
            <a:spcBef>
              <a:spcPct val="0"/>
            </a:spcBef>
            <a:spcAft>
              <a:spcPct val="15000"/>
            </a:spcAft>
            <a:buChar char="•"/>
          </a:pPr>
          <a:r>
            <a:rPr lang="en-US" sz="1400" kern="1200"/>
            <a:t>Describe suspects location on arrival. If not on scene, attempt to locate subject. Obtain contact information</a:t>
          </a:r>
        </a:p>
      </dsp:txBody>
      <dsp:txXfrm>
        <a:off x="213119" y="3670"/>
        <a:ext cx="2857631" cy="1714578"/>
      </dsp:txXfrm>
    </dsp:sp>
    <dsp:sp modelId="{61F82D33-95D8-4F39-8FA9-E5A94F2656CB}">
      <dsp:nvSpPr>
        <dsp:cNvPr id="0" name=""/>
        <dsp:cNvSpPr/>
      </dsp:nvSpPr>
      <dsp:spPr>
        <a:xfrm>
          <a:off x="6583837" y="815239"/>
          <a:ext cx="626655" cy="91440"/>
        </a:xfrm>
        <a:custGeom>
          <a:avLst/>
          <a:gdLst/>
          <a:ahLst/>
          <a:cxnLst/>
          <a:rect l="0" t="0" r="0" b="0"/>
          <a:pathLst>
            <a:path>
              <a:moveTo>
                <a:pt x="0" y="45720"/>
              </a:moveTo>
              <a:lnTo>
                <a:pt x="626655" y="45720"/>
              </a:lnTo>
            </a:path>
          </a:pathLst>
        </a:custGeom>
        <a:noFill/>
        <a:ln w="6350" cap="flat" cmpd="sng" algn="ctr">
          <a:solidFill>
            <a:schemeClr val="accent2">
              <a:hueOff val="476947"/>
              <a:satOff val="-10882"/>
              <a:lumOff val="402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880733" y="857670"/>
        <a:ext cx="32862" cy="6578"/>
      </dsp:txXfrm>
    </dsp:sp>
    <dsp:sp modelId="{4934631E-7C83-4115-A0F7-AD4B3F93556A}">
      <dsp:nvSpPr>
        <dsp:cNvPr id="0" name=""/>
        <dsp:cNvSpPr/>
      </dsp:nvSpPr>
      <dsp:spPr>
        <a:xfrm>
          <a:off x="3728005" y="3670"/>
          <a:ext cx="2857631" cy="1714578"/>
        </a:xfrm>
        <a:prstGeom prst="rect">
          <a:avLst/>
        </a:prstGeom>
        <a:solidFill>
          <a:schemeClr val="accent2">
            <a:hueOff val="381558"/>
            <a:satOff val="-8706"/>
            <a:lumOff val="321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026" tIns="146982" rIns="140026" bIns="146982" numCol="1" spcCol="1270" anchor="t" anchorCtr="0">
          <a:noAutofit/>
        </a:bodyPr>
        <a:lstStyle/>
        <a:p>
          <a:pPr marL="0" lvl="0" indent="0" algn="l" defTabSz="800100">
            <a:lnSpc>
              <a:spcPct val="90000"/>
            </a:lnSpc>
            <a:spcBef>
              <a:spcPct val="0"/>
            </a:spcBef>
            <a:spcAft>
              <a:spcPct val="35000"/>
            </a:spcAft>
            <a:buNone/>
          </a:pPr>
          <a:endParaRPr lang="en-US" sz="1800" kern="1200" dirty="0"/>
        </a:p>
        <a:p>
          <a:pPr marL="114300" lvl="1" indent="-114300" algn="l" defTabSz="622300">
            <a:lnSpc>
              <a:spcPct val="90000"/>
            </a:lnSpc>
            <a:spcBef>
              <a:spcPct val="0"/>
            </a:spcBef>
            <a:spcAft>
              <a:spcPct val="15000"/>
            </a:spcAft>
            <a:buChar char="•"/>
          </a:pPr>
          <a:r>
            <a:rPr lang="en-US" sz="1400" kern="1200"/>
            <a:t>Describe Physical and Emotional condition. Document, describe and photograph any injuries or lack of injuries. </a:t>
          </a:r>
        </a:p>
      </dsp:txBody>
      <dsp:txXfrm>
        <a:off x="3728005" y="3670"/>
        <a:ext cx="2857631" cy="1714578"/>
      </dsp:txXfrm>
    </dsp:sp>
    <dsp:sp modelId="{FC66DD02-D8FC-4D82-9265-2EC332D6214C}">
      <dsp:nvSpPr>
        <dsp:cNvPr id="0" name=""/>
        <dsp:cNvSpPr/>
      </dsp:nvSpPr>
      <dsp:spPr>
        <a:xfrm>
          <a:off x="1641935" y="1716448"/>
          <a:ext cx="7029772" cy="626655"/>
        </a:xfrm>
        <a:custGeom>
          <a:avLst/>
          <a:gdLst/>
          <a:ahLst/>
          <a:cxnLst/>
          <a:rect l="0" t="0" r="0" b="0"/>
          <a:pathLst>
            <a:path>
              <a:moveTo>
                <a:pt x="7029772" y="0"/>
              </a:moveTo>
              <a:lnTo>
                <a:pt x="7029772" y="330427"/>
              </a:lnTo>
              <a:lnTo>
                <a:pt x="0" y="330427"/>
              </a:lnTo>
              <a:lnTo>
                <a:pt x="0" y="626655"/>
              </a:lnTo>
            </a:path>
          </a:pathLst>
        </a:custGeom>
        <a:noFill/>
        <a:ln w="6350" cap="flat" cmpd="sng" algn="ctr">
          <a:solidFill>
            <a:schemeClr val="accent2">
              <a:hueOff val="953895"/>
              <a:satOff val="-21764"/>
              <a:lumOff val="8039"/>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980310" y="2026487"/>
        <a:ext cx="353021" cy="6578"/>
      </dsp:txXfrm>
    </dsp:sp>
    <dsp:sp modelId="{B5E12DE8-D359-4B0C-8F66-5C24BFD494CA}">
      <dsp:nvSpPr>
        <dsp:cNvPr id="0" name=""/>
        <dsp:cNvSpPr/>
      </dsp:nvSpPr>
      <dsp:spPr>
        <a:xfrm>
          <a:off x="7242892" y="3670"/>
          <a:ext cx="2857631" cy="1714578"/>
        </a:xfrm>
        <a:prstGeom prst="rect">
          <a:avLst/>
        </a:prstGeom>
        <a:solidFill>
          <a:schemeClr val="accent2">
            <a:hueOff val="763116"/>
            <a:satOff val="-17411"/>
            <a:lumOff val="6432"/>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026" tIns="146982" rIns="140026" bIns="146982" numCol="1" spcCol="1270" anchor="t" anchorCtr="0">
          <a:noAutofit/>
        </a:bodyPr>
        <a:lstStyle/>
        <a:p>
          <a:pPr marL="0" lvl="0" indent="0" algn="l" defTabSz="622300">
            <a:lnSpc>
              <a:spcPct val="90000"/>
            </a:lnSpc>
            <a:spcBef>
              <a:spcPct val="0"/>
            </a:spcBef>
            <a:spcAft>
              <a:spcPct val="35000"/>
            </a:spcAft>
            <a:buNone/>
          </a:pPr>
          <a:endParaRPr lang="en-US" sz="1400" kern="1200" dirty="0"/>
        </a:p>
        <a:p>
          <a:pPr marL="114300" lvl="1" indent="-114300" algn="l" defTabSz="622300">
            <a:lnSpc>
              <a:spcPct val="90000"/>
            </a:lnSpc>
            <a:spcBef>
              <a:spcPct val="0"/>
            </a:spcBef>
            <a:spcAft>
              <a:spcPct val="15000"/>
            </a:spcAft>
            <a:buChar char="•"/>
          </a:pPr>
          <a:r>
            <a:rPr lang="en-US" sz="1400" kern="1200" dirty="0"/>
            <a:t>Document evidence of illicit drug use, prescription drug and alcohol use by the suspect, conduct examination, obtain blood/fluid sample, and add charge if appropriate.</a:t>
          </a:r>
        </a:p>
      </dsp:txBody>
      <dsp:txXfrm>
        <a:off x="7242892" y="3670"/>
        <a:ext cx="2857631" cy="1714578"/>
      </dsp:txXfrm>
    </dsp:sp>
    <dsp:sp modelId="{9468DA98-F064-4BAA-988B-1C456BA59F85}">
      <dsp:nvSpPr>
        <dsp:cNvPr id="0" name=""/>
        <dsp:cNvSpPr/>
      </dsp:nvSpPr>
      <dsp:spPr>
        <a:xfrm>
          <a:off x="3068950" y="3187073"/>
          <a:ext cx="626655" cy="91440"/>
        </a:xfrm>
        <a:custGeom>
          <a:avLst/>
          <a:gdLst/>
          <a:ahLst/>
          <a:cxnLst/>
          <a:rect l="0" t="0" r="0" b="0"/>
          <a:pathLst>
            <a:path>
              <a:moveTo>
                <a:pt x="0" y="45720"/>
              </a:moveTo>
              <a:lnTo>
                <a:pt x="626655" y="45720"/>
              </a:lnTo>
            </a:path>
          </a:pathLst>
        </a:custGeom>
        <a:noFill/>
        <a:ln w="6350" cap="flat" cmpd="sng" algn="ctr">
          <a:solidFill>
            <a:schemeClr val="accent2">
              <a:hueOff val="1430842"/>
              <a:satOff val="-32646"/>
              <a:lumOff val="12059"/>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365847" y="3229503"/>
        <a:ext cx="32862" cy="6578"/>
      </dsp:txXfrm>
    </dsp:sp>
    <dsp:sp modelId="{D13BB23F-8993-43E2-BC98-3EC947306E39}">
      <dsp:nvSpPr>
        <dsp:cNvPr id="0" name=""/>
        <dsp:cNvSpPr/>
      </dsp:nvSpPr>
      <dsp:spPr>
        <a:xfrm>
          <a:off x="213119" y="2375504"/>
          <a:ext cx="2857631" cy="1714578"/>
        </a:xfrm>
        <a:prstGeom prst="rect">
          <a:avLst/>
        </a:prstGeom>
        <a:solidFill>
          <a:schemeClr val="accent2">
            <a:hueOff val="1144674"/>
            <a:satOff val="-26117"/>
            <a:lumOff val="9647"/>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026" tIns="146982" rIns="140026" bIns="146982" numCol="1" spcCol="1270" anchor="t" anchorCtr="0">
          <a:noAutofit/>
        </a:bodyPr>
        <a:lstStyle/>
        <a:p>
          <a:pPr marL="0" lvl="0" indent="0" algn="l" defTabSz="800100">
            <a:lnSpc>
              <a:spcPct val="90000"/>
            </a:lnSpc>
            <a:spcBef>
              <a:spcPct val="0"/>
            </a:spcBef>
            <a:spcAft>
              <a:spcPct val="35000"/>
            </a:spcAft>
            <a:buNone/>
          </a:pPr>
          <a:endParaRPr lang="en-US" sz="1800" kern="1200" dirty="0"/>
        </a:p>
        <a:p>
          <a:pPr marL="114300" lvl="1" indent="-114300" algn="l" defTabSz="622300">
            <a:lnSpc>
              <a:spcPct val="90000"/>
            </a:lnSpc>
            <a:spcBef>
              <a:spcPct val="0"/>
            </a:spcBef>
            <a:spcAft>
              <a:spcPct val="15000"/>
            </a:spcAft>
            <a:buChar char="•"/>
          </a:pPr>
          <a:r>
            <a:rPr lang="en-US" sz="1400" kern="1200"/>
            <a:t>Inquire about mental health history, diagnoses, suicidal ideation, and medications. </a:t>
          </a:r>
        </a:p>
      </dsp:txBody>
      <dsp:txXfrm>
        <a:off x="213119" y="2375504"/>
        <a:ext cx="2857631" cy="1714578"/>
      </dsp:txXfrm>
    </dsp:sp>
    <dsp:sp modelId="{5E35F0B2-CAD8-4447-BCFC-A7303830991F}">
      <dsp:nvSpPr>
        <dsp:cNvPr id="0" name=""/>
        <dsp:cNvSpPr/>
      </dsp:nvSpPr>
      <dsp:spPr>
        <a:xfrm>
          <a:off x="6583837" y="3187073"/>
          <a:ext cx="626655" cy="91440"/>
        </a:xfrm>
        <a:custGeom>
          <a:avLst/>
          <a:gdLst/>
          <a:ahLst/>
          <a:cxnLst/>
          <a:rect l="0" t="0" r="0" b="0"/>
          <a:pathLst>
            <a:path>
              <a:moveTo>
                <a:pt x="0" y="45720"/>
              </a:moveTo>
              <a:lnTo>
                <a:pt x="626655" y="45720"/>
              </a:lnTo>
            </a:path>
          </a:pathLst>
        </a:custGeom>
        <a:noFill/>
        <a:ln w="6350" cap="flat" cmpd="sng" algn="ctr">
          <a:solidFill>
            <a:schemeClr val="accent2">
              <a:hueOff val="1907789"/>
              <a:satOff val="-43528"/>
              <a:lumOff val="16079"/>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880733" y="3229503"/>
        <a:ext cx="32862" cy="6578"/>
      </dsp:txXfrm>
    </dsp:sp>
    <dsp:sp modelId="{6E681FB7-3C45-4668-8FF0-57CD0308D3CA}">
      <dsp:nvSpPr>
        <dsp:cNvPr id="0" name=""/>
        <dsp:cNvSpPr/>
      </dsp:nvSpPr>
      <dsp:spPr>
        <a:xfrm>
          <a:off x="3728005" y="2375504"/>
          <a:ext cx="2857631" cy="1714578"/>
        </a:xfrm>
        <a:prstGeom prst="rect">
          <a:avLst/>
        </a:prstGeom>
        <a:solidFill>
          <a:schemeClr val="accent2">
            <a:hueOff val="1526231"/>
            <a:satOff val="-34822"/>
            <a:lumOff val="1286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026" tIns="146982" rIns="140026" bIns="146982" numCol="1" spcCol="1270" anchor="t" anchorCtr="0">
          <a:noAutofit/>
        </a:bodyPr>
        <a:lstStyle/>
        <a:p>
          <a:pPr marL="0" lvl="0" indent="0" algn="l" defTabSz="800100">
            <a:lnSpc>
              <a:spcPct val="90000"/>
            </a:lnSpc>
            <a:spcBef>
              <a:spcPct val="0"/>
            </a:spcBef>
            <a:spcAft>
              <a:spcPct val="35000"/>
            </a:spcAft>
            <a:buNone/>
          </a:pPr>
          <a:endParaRPr lang="en-US" sz="1800" kern="1200" dirty="0"/>
        </a:p>
        <a:p>
          <a:pPr marL="114300" lvl="1" indent="-114300" algn="l" defTabSz="622300">
            <a:lnSpc>
              <a:spcPct val="90000"/>
            </a:lnSpc>
            <a:spcBef>
              <a:spcPct val="0"/>
            </a:spcBef>
            <a:spcAft>
              <a:spcPct val="15000"/>
            </a:spcAft>
            <a:buChar char="•"/>
          </a:pPr>
          <a:r>
            <a:rPr lang="en-US" sz="1400" kern="1200"/>
            <a:t>Admonish as necessary</a:t>
          </a:r>
        </a:p>
      </dsp:txBody>
      <dsp:txXfrm>
        <a:off x="3728005" y="2375504"/>
        <a:ext cx="2857631" cy="1714578"/>
      </dsp:txXfrm>
    </dsp:sp>
    <dsp:sp modelId="{A143BEB5-EFDD-4CF1-9530-6FFC7961945E}">
      <dsp:nvSpPr>
        <dsp:cNvPr id="0" name=""/>
        <dsp:cNvSpPr/>
      </dsp:nvSpPr>
      <dsp:spPr>
        <a:xfrm>
          <a:off x="7242892" y="2375504"/>
          <a:ext cx="2857631" cy="1714578"/>
        </a:xfrm>
        <a:prstGeom prst="rect">
          <a:avLst/>
        </a:prstGeom>
        <a:solidFill>
          <a:schemeClr val="accent2">
            <a:hueOff val="1907789"/>
            <a:satOff val="-43528"/>
            <a:lumOff val="1607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026" tIns="146982" rIns="140026" bIns="146982" numCol="1" spcCol="1270" anchor="t" anchorCtr="0">
          <a:noAutofit/>
        </a:bodyPr>
        <a:lstStyle/>
        <a:p>
          <a:pPr marL="0" lvl="0" indent="0" algn="l" defTabSz="800100">
            <a:lnSpc>
              <a:spcPct val="90000"/>
            </a:lnSpc>
            <a:spcBef>
              <a:spcPct val="0"/>
            </a:spcBef>
            <a:spcAft>
              <a:spcPct val="35000"/>
            </a:spcAft>
            <a:buNone/>
          </a:pPr>
          <a:endParaRPr lang="en-US" sz="1800" kern="1200" dirty="0"/>
        </a:p>
        <a:p>
          <a:pPr marL="114300" lvl="1" indent="-114300" algn="l" defTabSz="622300">
            <a:lnSpc>
              <a:spcPct val="90000"/>
            </a:lnSpc>
            <a:spcBef>
              <a:spcPct val="0"/>
            </a:spcBef>
            <a:spcAft>
              <a:spcPct val="15000"/>
            </a:spcAft>
            <a:buChar char="•"/>
          </a:pPr>
          <a:r>
            <a:rPr lang="en-US" sz="1400" kern="1200"/>
            <a:t>Consider requesting a bail enhancement in situations where the amount listed in the bail schedule is insufficient to ensure the victim's safety. </a:t>
          </a:r>
        </a:p>
      </dsp:txBody>
      <dsp:txXfrm>
        <a:off x="7242892" y="2375504"/>
        <a:ext cx="2857631" cy="171457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0DB16C-D065-4574-BD4A-8FE2FAB7BCFB}">
      <dsp:nvSpPr>
        <dsp:cNvPr id="0" name=""/>
        <dsp:cNvSpPr/>
      </dsp:nvSpPr>
      <dsp:spPr>
        <a:xfrm>
          <a:off x="3453484" y="1"/>
          <a:ext cx="3875752" cy="531625"/>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a:lnSpc>
              <a:spcPct val="90000"/>
            </a:lnSpc>
            <a:spcBef>
              <a:spcPct val="0"/>
            </a:spcBef>
            <a:spcAft>
              <a:spcPct val="35000"/>
            </a:spcAft>
            <a:buNone/>
          </a:pPr>
          <a:r>
            <a:rPr lang="en-US" sz="1500" kern="1200" dirty="0"/>
            <a:t>Height/weight of the parties </a:t>
          </a:r>
        </a:p>
      </dsp:txBody>
      <dsp:txXfrm>
        <a:off x="3479436" y="25953"/>
        <a:ext cx="3823848" cy="479721"/>
      </dsp:txXfrm>
    </dsp:sp>
    <dsp:sp modelId="{9B7E7330-D7CC-4C11-9F32-D0E36A46454A}">
      <dsp:nvSpPr>
        <dsp:cNvPr id="0" name=""/>
        <dsp:cNvSpPr/>
      </dsp:nvSpPr>
      <dsp:spPr>
        <a:xfrm>
          <a:off x="3445113" y="561482"/>
          <a:ext cx="3875752" cy="531625"/>
        </a:xfrm>
        <a:prstGeom prst="roundRect">
          <a:avLst/>
        </a:prstGeom>
        <a:solidFill>
          <a:schemeClr val="accent2">
            <a:hueOff val="211977"/>
            <a:satOff val="-4836"/>
            <a:lumOff val="1787"/>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a:lnSpc>
              <a:spcPct val="90000"/>
            </a:lnSpc>
            <a:spcBef>
              <a:spcPct val="0"/>
            </a:spcBef>
            <a:spcAft>
              <a:spcPct val="35000"/>
            </a:spcAft>
            <a:buNone/>
          </a:pPr>
          <a:r>
            <a:rPr lang="en-US" sz="1500" kern="1200" dirty="0"/>
            <a:t>Criminal history </a:t>
          </a:r>
        </a:p>
      </dsp:txBody>
      <dsp:txXfrm>
        <a:off x="3471065" y="587434"/>
        <a:ext cx="3823848" cy="479721"/>
      </dsp:txXfrm>
    </dsp:sp>
    <dsp:sp modelId="{CF497908-292F-4290-8744-934C39C254C7}">
      <dsp:nvSpPr>
        <dsp:cNvPr id="0" name=""/>
        <dsp:cNvSpPr/>
      </dsp:nvSpPr>
      <dsp:spPr>
        <a:xfrm>
          <a:off x="3445113" y="1119688"/>
          <a:ext cx="3875752" cy="531625"/>
        </a:xfrm>
        <a:prstGeom prst="roundRect">
          <a:avLst/>
        </a:prstGeom>
        <a:solidFill>
          <a:schemeClr val="accent2">
            <a:hueOff val="423953"/>
            <a:satOff val="-9673"/>
            <a:lumOff val="357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a:lnSpc>
              <a:spcPct val="90000"/>
            </a:lnSpc>
            <a:spcBef>
              <a:spcPct val="0"/>
            </a:spcBef>
            <a:spcAft>
              <a:spcPct val="35000"/>
            </a:spcAft>
            <a:buNone/>
          </a:pPr>
          <a:r>
            <a:rPr lang="en-US" sz="1500" kern="1200" dirty="0"/>
            <a:t>Level of violence </a:t>
          </a:r>
        </a:p>
      </dsp:txBody>
      <dsp:txXfrm>
        <a:off x="3471065" y="1145640"/>
        <a:ext cx="3823848" cy="479721"/>
      </dsp:txXfrm>
    </dsp:sp>
    <dsp:sp modelId="{A9AB8813-0E35-4B3D-B73E-9D7D669C3BDD}">
      <dsp:nvSpPr>
        <dsp:cNvPr id="0" name=""/>
        <dsp:cNvSpPr/>
      </dsp:nvSpPr>
      <dsp:spPr>
        <a:xfrm>
          <a:off x="3445113" y="1677894"/>
          <a:ext cx="3875752" cy="531625"/>
        </a:xfrm>
        <a:prstGeom prst="roundRect">
          <a:avLst/>
        </a:prstGeom>
        <a:solidFill>
          <a:schemeClr val="accent2">
            <a:hueOff val="635930"/>
            <a:satOff val="-14509"/>
            <a:lumOff val="536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a:lnSpc>
              <a:spcPct val="90000"/>
            </a:lnSpc>
            <a:spcBef>
              <a:spcPct val="0"/>
            </a:spcBef>
            <a:spcAft>
              <a:spcPct val="35000"/>
            </a:spcAft>
            <a:buNone/>
          </a:pPr>
          <a:r>
            <a:rPr lang="en-US" sz="1500" kern="1200" dirty="0"/>
            <a:t>Presence of fear </a:t>
          </a:r>
        </a:p>
      </dsp:txBody>
      <dsp:txXfrm>
        <a:off x="3471065" y="1703846"/>
        <a:ext cx="3823848" cy="479721"/>
      </dsp:txXfrm>
    </dsp:sp>
    <dsp:sp modelId="{377D6837-5509-4415-A642-9C9F96282F48}">
      <dsp:nvSpPr>
        <dsp:cNvPr id="0" name=""/>
        <dsp:cNvSpPr/>
      </dsp:nvSpPr>
      <dsp:spPr>
        <a:xfrm>
          <a:off x="3445113" y="2236101"/>
          <a:ext cx="3875752" cy="531625"/>
        </a:xfrm>
        <a:prstGeom prst="roundRect">
          <a:avLst/>
        </a:prstGeom>
        <a:solidFill>
          <a:schemeClr val="accent2">
            <a:hueOff val="847906"/>
            <a:satOff val="-19346"/>
            <a:lumOff val="714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a:lnSpc>
              <a:spcPct val="90000"/>
            </a:lnSpc>
            <a:spcBef>
              <a:spcPct val="0"/>
            </a:spcBef>
            <a:spcAft>
              <a:spcPct val="35000"/>
            </a:spcAft>
            <a:buNone/>
          </a:pPr>
          <a:r>
            <a:rPr lang="en-US" sz="1500" kern="1200" dirty="0"/>
            <a:t>Existing court orders </a:t>
          </a:r>
        </a:p>
      </dsp:txBody>
      <dsp:txXfrm>
        <a:off x="3471065" y="2262053"/>
        <a:ext cx="3823848" cy="479721"/>
      </dsp:txXfrm>
    </dsp:sp>
    <dsp:sp modelId="{EBDB57C2-FA63-435F-A9B3-5DE1274F994D}">
      <dsp:nvSpPr>
        <dsp:cNvPr id="0" name=""/>
        <dsp:cNvSpPr/>
      </dsp:nvSpPr>
      <dsp:spPr>
        <a:xfrm>
          <a:off x="3445113" y="2794307"/>
          <a:ext cx="3875752" cy="531625"/>
        </a:xfrm>
        <a:prstGeom prst="roundRect">
          <a:avLst/>
        </a:prstGeom>
        <a:solidFill>
          <a:schemeClr val="accent2">
            <a:hueOff val="1059883"/>
            <a:satOff val="-24182"/>
            <a:lumOff val="893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a:lnSpc>
              <a:spcPct val="90000"/>
            </a:lnSpc>
            <a:spcBef>
              <a:spcPct val="0"/>
            </a:spcBef>
            <a:spcAft>
              <a:spcPct val="35000"/>
            </a:spcAft>
            <a:buNone/>
          </a:pPr>
          <a:r>
            <a:rPr lang="en-US" sz="1500" kern="1200" dirty="0"/>
            <a:t>Corroborating witnesses </a:t>
          </a:r>
        </a:p>
      </dsp:txBody>
      <dsp:txXfrm>
        <a:off x="3471065" y="2820259"/>
        <a:ext cx="3823848" cy="479721"/>
      </dsp:txXfrm>
    </dsp:sp>
    <dsp:sp modelId="{401BC740-E437-4B95-A769-AD8098E8FDB6}">
      <dsp:nvSpPr>
        <dsp:cNvPr id="0" name=""/>
        <dsp:cNvSpPr/>
      </dsp:nvSpPr>
      <dsp:spPr>
        <a:xfrm>
          <a:off x="3445113" y="3352513"/>
          <a:ext cx="3875752" cy="531625"/>
        </a:xfrm>
        <a:prstGeom prst="roundRect">
          <a:avLst/>
        </a:prstGeom>
        <a:solidFill>
          <a:schemeClr val="accent2">
            <a:hueOff val="1271860"/>
            <a:satOff val="-29019"/>
            <a:lumOff val="1071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a:lnSpc>
              <a:spcPct val="90000"/>
            </a:lnSpc>
            <a:spcBef>
              <a:spcPct val="0"/>
            </a:spcBef>
            <a:spcAft>
              <a:spcPct val="35000"/>
            </a:spcAft>
            <a:buNone/>
          </a:pPr>
          <a:r>
            <a:rPr lang="en-US" sz="1500" kern="1200" dirty="0"/>
            <a:t>Demeanor of parties </a:t>
          </a:r>
        </a:p>
      </dsp:txBody>
      <dsp:txXfrm>
        <a:off x="3471065" y="3378465"/>
        <a:ext cx="3823848" cy="479721"/>
      </dsp:txXfrm>
    </dsp:sp>
    <dsp:sp modelId="{CB7FAA3C-7BA4-4A42-B22D-1E2E1A53D544}">
      <dsp:nvSpPr>
        <dsp:cNvPr id="0" name=""/>
        <dsp:cNvSpPr/>
      </dsp:nvSpPr>
      <dsp:spPr>
        <a:xfrm>
          <a:off x="3445113" y="3910720"/>
          <a:ext cx="3875752" cy="531625"/>
        </a:xfrm>
        <a:prstGeom prst="roundRect">
          <a:avLst/>
        </a:prstGeom>
        <a:solidFill>
          <a:schemeClr val="accent2">
            <a:hueOff val="1483836"/>
            <a:satOff val="-33855"/>
            <a:lumOff val="1250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a:lnSpc>
              <a:spcPct val="90000"/>
            </a:lnSpc>
            <a:spcBef>
              <a:spcPct val="0"/>
            </a:spcBef>
            <a:spcAft>
              <a:spcPct val="35000"/>
            </a:spcAft>
            <a:buNone/>
          </a:pPr>
          <a:r>
            <a:rPr lang="en-US" sz="1500" kern="1200" dirty="0"/>
            <a:t>Use of alcohol/drugs </a:t>
          </a:r>
        </a:p>
      </dsp:txBody>
      <dsp:txXfrm>
        <a:off x="3471065" y="3936672"/>
        <a:ext cx="3823848" cy="479721"/>
      </dsp:txXfrm>
    </dsp:sp>
    <dsp:sp modelId="{B6CAEB63-EFB0-403E-A542-2837D54272C0}">
      <dsp:nvSpPr>
        <dsp:cNvPr id="0" name=""/>
        <dsp:cNvSpPr/>
      </dsp:nvSpPr>
      <dsp:spPr>
        <a:xfrm>
          <a:off x="3445113" y="4468926"/>
          <a:ext cx="3875752" cy="531625"/>
        </a:xfrm>
        <a:prstGeom prst="roundRect">
          <a:avLst/>
        </a:prstGeom>
        <a:solidFill>
          <a:schemeClr val="accent2">
            <a:hueOff val="1695813"/>
            <a:satOff val="-38692"/>
            <a:lumOff val="14292"/>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a:lnSpc>
              <a:spcPct val="90000"/>
            </a:lnSpc>
            <a:spcBef>
              <a:spcPct val="0"/>
            </a:spcBef>
            <a:spcAft>
              <a:spcPct val="35000"/>
            </a:spcAft>
            <a:buNone/>
          </a:pPr>
          <a:r>
            <a:rPr lang="en-US" sz="1500" kern="1200" dirty="0"/>
            <a:t>Offensive/defensive injuries (are the injuries consistent with explanation?) </a:t>
          </a:r>
        </a:p>
      </dsp:txBody>
      <dsp:txXfrm>
        <a:off x="3471065" y="4494878"/>
        <a:ext cx="3823848" cy="479721"/>
      </dsp:txXfrm>
    </dsp:sp>
    <dsp:sp modelId="{7101DA61-49F9-4D68-B6C6-F41E1504F743}">
      <dsp:nvSpPr>
        <dsp:cNvPr id="0" name=""/>
        <dsp:cNvSpPr/>
      </dsp:nvSpPr>
      <dsp:spPr>
        <a:xfrm>
          <a:off x="3445113" y="5027132"/>
          <a:ext cx="3875752" cy="531625"/>
        </a:xfrm>
        <a:prstGeom prst="roundRect">
          <a:avLst/>
        </a:prstGeom>
        <a:solidFill>
          <a:schemeClr val="accent2">
            <a:hueOff val="1907789"/>
            <a:satOff val="-43528"/>
            <a:lumOff val="1607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marL="0" lvl="0" indent="0" algn="ctr" defTabSz="666750">
            <a:lnSpc>
              <a:spcPct val="90000"/>
            </a:lnSpc>
            <a:spcBef>
              <a:spcPct val="0"/>
            </a:spcBef>
            <a:spcAft>
              <a:spcPct val="35000"/>
            </a:spcAft>
            <a:buNone/>
          </a:pPr>
          <a:r>
            <a:rPr lang="en-US" sz="1500" kern="1200" dirty="0"/>
            <a:t>Who was the 911 reporting party? </a:t>
          </a:r>
        </a:p>
      </dsp:txBody>
      <dsp:txXfrm>
        <a:off x="3471065" y="5053084"/>
        <a:ext cx="3823848" cy="47972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8183D9-68DC-463A-A1C0-8541754FD31A}">
      <dsp:nvSpPr>
        <dsp:cNvPr id="0" name=""/>
        <dsp:cNvSpPr/>
      </dsp:nvSpPr>
      <dsp:spPr>
        <a:xfrm>
          <a:off x="5313" y="778500"/>
          <a:ext cx="2717683" cy="396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50800" rIns="142240" bIns="50800" numCol="1" spcCol="1270" anchor="ctr" anchorCtr="0">
          <a:noAutofit/>
        </a:bodyPr>
        <a:lstStyle/>
        <a:p>
          <a:pPr marL="0" lvl="0" indent="0" algn="r" defTabSz="889000">
            <a:lnSpc>
              <a:spcPct val="90000"/>
            </a:lnSpc>
            <a:spcBef>
              <a:spcPct val="0"/>
            </a:spcBef>
            <a:spcAft>
              <a:spcPct val="35000"/>
            </a:spcAft>
            <a:buNone/>
          </a:pPr>
          <a:r>
            <a:rPr lang="en-US" sz="2000" kern="1200" dirty="0"/>
            <a:t>Cite and release</a:t>
          </a:r>
        </a:p>
      </dsp:txBody>
      <dsp:txXfrm>
        <a:off x="5313" y="778500"/>
        <a:ext cx="2717683" cy="396000"/>
      </dsp:txXfrm>
    </dsp:sp>
    <dsp:sp modelId="{3170809B-AF1C-4AD8-8CED-F635B7549A0E}">
      <dsp:nvSpPr>
        <dsp:cNvPr id="0" name=""/>
        <dsp:cNvSpPr/>
      </dsp:nvSpPr>
      <dsp:spPr>
        <a:xfrm>
          <a:off x="2722996" y="357750"/>
          <a:ext cx="543536" cy="1237500"/>
        </a:xfrm>
        <a:prstGeom prst="leftBrace">
          <a:avLst>
            <a:gd name="adj1" fmla="val 35000"/>
            <a:gd name="adj2" fmla="val 50000"/>
          </a:avLst>
        </a:prstGeom>
        <a:noFill/>
        <a:ln w="127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CDB05F5-2557-4926-90F2-88250BAAFDEE}">
      <dsp:nvSpPr>
        <dsp:cNvPr id="0" name=""/>
        <dsp:cNvSpPr/>
      </dsp:nvSpPr>
      <dsp:spPr>
        <a:xfrm>
          <a:off x="3483947" y="357750"/>
          <a:ext cx="7392098" cy="1237500"/>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Citing and releasing a domestic violence suspect is discouraged because of our County’s philosophy that domestic violence is a criminal violation that should be treated as a safety issue for victims and for the community.</a:t>
          </a:r>
        </a:p>
      </dsp:txBody>
      <dsp:txXfrm>
        <a:off x="3483947" y="357750"/>
        <a:ext cx="7392098" cy="1237500"/>
      </dsp:txXfrm>
    </dsp:sp>
    <dsp:sp modelId="{26C03FB6-D05F-45CB-8635-22F03FE4189A}">
      <dsp:nvSpPr>
        <dsp:cNvPr id="0" name=""/>
        <dsp:cNvSpPr/>
      </dsp:nvSpPr>
      <dsp:spPr>
        <a:xfrm>
          <a:off x="5313" y="1951875"/>
          <a:ext cx="2717683" cy="396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50800" rIns="142240" bIns="50800" numCol="1" spcCol="1270" anchor="ctr" anchorCtr="0">
          <a:noAutofit/>
        </a:bodyPr>
        <a:lstStyle/>
        <a:p>
          <a:pPr marL="0" lvl="0" indent="0" algn="r" defTabSz="889000">
            <a:lnSpc>
              <a:spcPct val="90000"/>
            </a:lnSpc>
            <a:spcBef>
              <a:spcPct val="0"/>
            </a:spcBef>
            <a:spcAft>
              <a:spcPct val="35000"/>
            </a:spcAft>
            <a:buNone/>
          </a:pPr>
          <a:r>
            <a:rPr lang="en-US" sz="2000" kern="1200" dirty="0"/>
            <a:t>Dual arrests</a:t>
          </a:r>
        </a:p>
      </dsp:txBody>
      <dsp:txXfrm>
        <a:off x="5313" y="1951875"/>
        <a:ext cx="2717683" cy="396000"/>
      </dsp:txXfrm>
    </dsp:sp>
    <dsp:sp modelId="{BBE41840-895D-4277-B00E-8E45C700F661}">
      <dsp:nvSpPr>
        <dsp:cNvPr id="0" name=""/>
        <dsp:cNvSpPr/>
      </dsp:nvSpPr>
      <dsp:spPr>
        <a:xfrm>
          <a:off x="2722996" y="1667250"/>
          <a:ext cx="543536" cy="965250"/>
        </a:xfrm>
        <a:prstGeom prst="leftBrace">
          <a:avLst>
            <a:gd name="adj1" fmla="val 35000"/>
            <a:gd name="adj2" fmla="val 50000"/>
          </a:avLst>
        </a:prstGeom>
        <a:noFill/>
        <a:ln w="127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6B744A4-7A96-48D6-B93B-70C72F72772C}">
      <dsp:nvSpPr>
        <dsp:cNvPr id="0" name=""/>
        <dsp:cNvSpPr/>
      </dsp:nvSpPr>
      <dsp:spPr>
        <a:xfrm>
          <a:off x="3483947" y="1667250"/>
          <a:ext cx="7392098" cy="965250"/>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 are discouraged but are not prohibited. Dual arrests should be the extreme exception and should only be utilized as a last resort when all other investigative efforts fail.</a:t>
          </a:r>
        </a:p>
      </dsp:txBody>
      <dsp:txXfrm>
        <a:off x="3483947" y="1667250"/>
        <a:ext cx="7392098" cy="965250"/>
      </dsp:txXfrm>
    </dsp:sp>
    <dsp:sp modelId="{F2F3BA03-DD38-49BE-9691-25B71ACA4AC7}">
      <dsp:nvSpPr>
        <dsp:cNvPr id="0" name=""/>
        <dsp:cNvSpPr/>
      </dsp:nvSpPr>
      <dsp:spPr>
        <a:xfrm>
          <a:off x="5313" y="3081937"/>
          <a:ext cx="2717683" cy="7548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2240" tIns="50800" rIns="142240" bIns="50800" numCol="1" spcCol="1270" anchor="ctr" anchorCtr="0">
          <a:noAutofit/>
        </a:bodyPr>
        <a:lstStyle/>
        <a:p>
          <a:pPr marL="0" lvl="0" indent="0" algn="r" defTabSz="889000">
            <a:lnSpc>
              <a:spcPct val="90000"/>
            </a:lnSpc>
            <a:spcBef>
              <a:spcPct val="0"/>
            </a:spcBef>
            <a:spcAft>
              <a:spcPct val="35000"/>
            </a:spcAft>
            <a:buNone/>
          </a:pPr>
          <a:r>
            <a:rPr lang="en-US" sz="2000" kern="1200" dirty="0"/>
            <a:t>Citizen's arrest</a:t>
          </a:r>
        </a:p>
        <a:p>
          <a:pPr marL="0" lvl="0" indent="0" algn="r" defTabSz="889000">
            <a:lnSpc>
              <a:spcPct val="90000"/>
            </a:lnSpc>
            <a:spcBef>
              <a:spcPct val="0"/>
            </a:spcBef>
            <a:spcAft>
              <a:spcPct val="35000"/>
            </a:spcAft>
            <a:buNone/>
          </a:pPr>
          <a:r>
            <a:rPr lang="en-US" sz="2000" kern="1200" dirty="0"/>
            <a:t>Per 836(b)PC:</a:t>
          </a:r>
        </a:p>
      </dsp:txBody>
      <dsp:txXfrm>
        <a:off x="5313" y="3081937"/>
        <a:ext cx="2717683" cy="754875"/>
      </dsp:txXfrm>
    </dsp:sp>
    <dsp:sp modelId="{7B45CB51-F273-4C16-9C39-30D8F7D74D18}">
      <dsp:nvSpPr>
        <dsp:cNvPr id="0" name=""/>
        <dsp:cNvSpPr/>
      </dsp:nvSpPr>
      <dsp:spPr>
        <a:xfrm>
          <a:off x="2722996" y="2704500"/>
          <a:ext cx="543536" cy="1509750"/>
        </a:xfrm>
        <a:prstGeom prst="leftBrace">
          <a:avLst>
            <a:gd name="adj1" fmla="val 35000"/>
            <a:gd name="adj2" fmla="val 50000"/>
          </a:avLst>
        </a:prstGeom>
        <a:noFill/>
        <a:ln w="12700" cap="flat" cmpd="sng" algn="ctr">
          <a:solidFill>
            <a:schemeClr val="accent5">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79C7331-8CA4-4AAB-8D3B-9340F3561978}">
      <dsp:nvSpPr>
        <dsp:cNvPr id="0" name=""/>
        <dsp:cNvSpPr/>
      </dsp:nvSpPr>
      <dsp:spPr>
        <a:xfrm>
          <a:off x="3483947" y="2704500"/>
          <a:ext cx="7392098" cy="1509750"/>
        </a:xfrm>
        <a:prstGeom prst="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Any time a peace officer is called out on a domestic violence call, the officer shall make a good faith effort to inform the victim of their right to make a citizen's arrest unless the peace officer makes an arrest for Penal Code section 243(e)(1) or 273.5.</a:t>
          </a:r>
        </a:p>
      </dsp:txBody>
      <dsp:txXfrm>
        <a:off x="3483947" y="2704500"/>
        <a:ext cx="7392098" cy="150975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305C94-8D2A-4891-9488-41A8E600BF1C}">
      <dsp:nvSpPr>
        <dsp:cNvPr id="0" name=""/>
        <dsp:cNvSpPr/>
      </dsp:nvSpPr>
      <dsp:spPr>
        <a:xfrm rot="10800000">
          <a:off x="1896243" y="0"/>
          <a:ext cx="7743689" cy="838434"/>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7781" tIns="80010" rIns="149352" bIns="80010" numCol="1" spcCol="1270" anchor="ctr" anchorCtr="0">
          <a:noAutofit/>
        </a:bodyPr>
        <a:lstStyle/>
        <a:p>
          <a:pPr marL="0" lvl="0" indent="0" algn="ctr" defTabSz="933450">
            <a:lnSpc>
              <a:spcPct val="90000"/>
            </a:lnSpc>
            <a:spcBef>
              <a:spcPct val="0"/>
            </a:spcBef>
            <a:spcAft>
              <a:spcPct val="35000"/>
            </a:spcAft>
            <a:buNone/>
          </a:pPr>
          <a:r>
            <a:rPr lang="en-US" sz="2100" kern="1200" dirty="0"/>
            <a:t>Conduct a Minimal Facts Interview</a:t>
          </a:r>
        </a:p>
      </dsp:txBody>
      <dsp:txXfrm rot="10800000">
        <a:off x="2105851" y="0"/>
        <a:ext cx="7534081" cy="838434"/>
      </dsp:txXfrm>
    </dsp:sp>
    <dsp:sp modelId="{60096F34-4564-4E6F-84D7-0F0970C5DEAA}">
      <dsp:nvSpPr>
        <dsp:cNvPr id="0" name=""/>
        <dsp:cNvSpPr/>
      </dsp:nvSpPr>
      <dsp:spPr>
        <a:xfrm>
          <a:off x="1202262" y="5901"/>
          <a:ext cx="856699" cy="856699"/>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670C693-138E-4594-809E-F81F11226653}">
      <dsp:nvSpPr>
        <dsp:cNvPr id="0" name=""/>
        <dsp:cNvSpPr/>
      </dsp:nvSpPr>
      <dsp:spPr>
        <a:xfrm rot="10800000">
          <a:off x="1592377" y="1008546"/>
          <a:ext cx="8016867" cy="856699"/>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7781" tIns="80010" rIns="149352" bIns="80010" numCol="1" spcCol="1270" anchor="ctr" anchorCtr="0">
          <a:noAutofit/>
        </a:bodyPr>
        <a:lstStyle/>
        <a:p>
          <a:pPr marL="0" lvl="0" indent="0" algn="ctr" defTabSz="933450">
            <a:lnSpc>
              <a:spcPct val="90000"/>
            </a:lnSpc>
            <a:spcBef>
              <a:spcPct val="0"/>
            </a:spcBef>
            <a:spcAft>
              <a:spcPct val="35000"/>
            </a:spcAft>
            <a:buNone/>
          </a:pPr>
          <a:r>
            <a:rPr lang="en-US" sz="2100" kern="1200"/>
            <a:t>Cross report to Child Welfare Services. </a:t>
          </a:r>
        </a:p>
      </dsp:txBody>
      <dsp:txXfrm rot="10800000">
        <a:off x="1806552" y="1008546"/>
        <a:ext cx="7802692" cy="856699"/>
      </dsp:txXfrm>
    </dsp:sp>
    <dsp:sp modelId="{9D77549B-E016-4CE9-88E9-9D91A6FC7146}">
      <dsp:nvSpPr>
        <dsp:cNvPr id="0" name=""/>
        <dsp:cNvSpPr/>
      </dsp:nvSpPr>
      <dsp:spPr>
        <a:xfrm>
          <a:off x="1193194" y="1008546"/>
          <a:ext cx="856699" cy="856699"/>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7508CD4-F706-49EE-AC4C-545A21415D30}">
      <dsp:nvSpPr>
        <dsp:cNvPr id="0" name=""/>
        <dsp:cNvSpPr/>
      </dsp:nvSpPr>
      <dsp:spPr>
        <a:xfrm rot="10800000">
          <a:off x="1700633" y="3174486"/>
          <a:ext cx="7905019" cy="1697387"/>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7781" tIns="60960" rIns="113792" bIns="60960" numCol="1" spcCol="1270" anchor="t" anchorCtr="0">
          <a:noAutofit/>
        </a:bodyPr>
        <a:lstStyle/>
        <a:p>
          <a:pPr marL="0" lvl="0" indent="0" algn="l" defTabSz="711200">
            <a:lnSpc>
              <a:spcPct val="90000"/>
            </a:lnSpc>
            <a:spcBef>
              <a:spcPct val="0"/>
            </a:spcBef>
            <a:spcAft>
              <a:spcPct val="35000"/>
            </a:spcAft>
            <a:buNone/>
          </a:pPr>
          <a:r>
            <a:rPr lang="en-US" sz="1600" kern="1200" dirty="0"/>
            <a:t>Consider an additional charge of 273a(b) PC Misdemeanor Child Endangerment if</a:t>
          </a:r>
        </a:p>
        <a:p>
          <a:pPr marL="171450" lvl="1" indent="-171450" algn="l" defTabSz="711200">
            <a:lnSpc>
              <a:spcPct val="90000"/>
            </a:lnSpc>
            <a:spcBef>
              <a:spcPct val="0"/>
            </a:spcBef>
            <a:spcAft>
              <a:spcPct val="15000"/>
            </a:spcAft>
            <a:buChar char="•"/>
          </a:pPr>
          <a:r>
            <a:rPr lang="en-US" sz="1600" kern="1200" dirty="0"/>
            <a:t>Children are in the home or location at the time of the incident. </a:t>
          </a:r>
        </a:p>
        <a:p>
          <a:pPr marL="171450" lvl="1" indent="-171450" algn="l" defTabSz="711200">
            <a:lnSpc>
              <a:spcPct val="90000"/>
            </a:lnSpc>
            <a:spcBef>
              <a:spcPct val="0"/>
            </a:spcBef>
            <a:spcAft>
              <a:spcPct val="15000"/>
            </a:spcAft>
            <a:buChar char="•"/>
          </a:pPr>
          <a:r>
            <a:rPr lang="en-US" sz="1600" kern="1200" dirty="0"/>
            <a:t>Children can be considered victims under this section when a person </a:t>
          </a:r>
          <a:r>
            <a:rPr lang="en-US" sz="1600" b="1" kern="1200" dirty="0"/>
            <a:t>willfully causes or permits a child to be placed in a situation where his or her person or health may be endangered. </a:t>
          </a:r>
          <a:endParaRPr lang="en-US" sz="1600" kern="1200" dirty="0"/>
        </a:p>
      </dsp:txBody>
      <dsp:txXfrm rot="10800000">
        <a:off x="2124980" y="3174486"/>
        <a:ext cx="7480672" cy="1697387"/>
      </dsp:txXfrm>
    </dsp:sp>
    <dsp:sp modelId="{2C301D37-8036-4FE2-953E-F3849C5FA245}">
      <dsp:nvSpPr>
        <dsp:cNvPr id="0" name=""/>
        <dsp:cNvSpPr/>
      </dsp:nvSpPr>
      <dsp:spPr>
        <a:xfrm>
          <a:off x="1232162" y="3558078"/>
          <a:ext cx="856699" cy="856699"/>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4FA634B-ACE7-431E-BA3E-E53DB6C15594}">
      <dsp:nvSpPr>
        <dsp:cNvPr id="0" name=""/>
        <dsp:cNvSpPr/>
      </dsp:nvSpPr>
      <dsp:spPr>
        <a:xfrm rot="10800000">
          <a:off x="1603420" y="2133602"/>
          <a:ext cx="8021256" cy="784497"/>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77781" tIns="80010" rIns="149352" bIns="80010" numCol="1" spcCol="1270" anchor="ctr" anchorCtr="0">
          <a:noAutofit/>
        </a:bodyPr>
        <a:lstStyle/>
        <a:p>
          <a:pPr marL="0" lvl="0" indent="0" algn="ctr" defTabSz="933450">
            <a:lnSpc>
              <a:spcPct val="90000"/>
            </a:lnSpc>
            <a:spcBef>
              <a:spcPct val="0"/>
            </a:spcBef>
            <a:spcAft>
              <a:spcPct val="35000"/>
            </a:spcAft>
            <a:buNone/>
          </a:pPr>
          <a:r>
            <a:rPr lang="en-US" sz="2100" kern="1200" dirty="0"/>
            <a:t>Consider an additional charge of 273a(a) PC Felony Child Abuse if the child is physically injured during the incident. </a:t>
          </a:r>
        </a:p>
      </dsp:txBody>
      <dsp:txXfrm rot="10800000">
        <a:off x="1799544" y="2133602"/>
        <a:ext cx="7825132" cy="784497"/>
      </dsp:txXfrm>
    </dsp:sp>
    <dsp:sp modelId="{BA276DFA-1863-4D00-AF16-CDD90ED1842D}">
      <dsp:nvSpPr>
        <dsp:cNvPr id="0" name=""/>
        <dsp:cNvSpPr/>
      </dsp:nvSpPr>
      <dsp:spPr>
        <a:xfrm rot="696318">
          <a:off x="1169892" y="2081069"/>
          <a:ext cx="856699" cy="856699"/>
        </a:xfrm>
        <a:prstGeom prst="ellipse">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BF0E61-EAB6-45A7-87B1-443A459F3BF3}">
      <dsp:nvSpPr>
        <dsp:cNvPr id="0" name=""/>
        <dsp:cNvSpPr/>
      </dsp:nvSpPr>
      <dsp:spPr>
        <a:xfrm>
          <a:off x="3218687" y="1977"/>
          <a:ext cx="3621024" cy="1305431"/>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a:t>LE shall make every attempt to legally seize firearms or deadly weapons from DV incidents</a:t>
          </a:r>
        </a:p>
      </dsp:txBody>
      <dsp:txXfrm>
        <a:off x="3282413" y="65703"/>
        <a:ext cx="3493572" cy="1177979"/>
      </dsp:txXfrm>
    </dsp:sp>
    <dsp:sp modelId="{7DF0C389-4409-4F92-BEE2-8AD937CD9D01}">
      <dsp:nvSpPr>
        <dsp:cNvPr id="0" name=""/>
        <dsp:cNvSpPr/>
      </dsp:nvSpPr>
      <dsp:spPr>
        <a:xfrm>
          <a:off x="3218687" y="1372680"/>
          <a:ext cx="3621024" cy="1305431"/>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a:t>If protective order is in place, LE shall take firearms into custody</a:t>
          </a:r>
        </a:p>
      </dsp:txBody>
      <dsp:txXfrm>
        <a:off x="3282413" y="1436406"/>
        <a:ext cx="3493572" cy="1177979"/>
      </dsp:txXfrm>
    </dsp:sp>
    <dsp:sp modelId="{701A7EAA-FF63-40B5-BAF7-648D5249B406}">
      <dsp:nvSpPr>
        <dsp:cNvPr id="0" name=""/>
        <dsp:cNvSpPr/>
      </dsp:nvSpPr>
      <dsp:spPr>
        <a:xfrm>
          <a:off x="3218687" y="2743383"/>
          <a:ext cx="3621024" cy="1305431"/>
        </a:xfrm>
        <a:prstGeom prst="roundRect">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kern="1200"/>
            <a:t>A warrant may be needed if no consent and not in plain site</a:t>
          </a:r>
        </a:p>
      </dsp:txBody>
      <dsp:txXfrm>
        <a:off x="3282413" y="2807109"/>
        <a:ext cx="3493572" cy="117797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2E28E9-48FF-4894-A4AB-08F79330E83A}">
      <dsp:nvSpPr>
        <dsp:cNvPr id="0" name=""/>
        <dsp:cNvSpPr/>
      </dsp:nvSpPr>
      <dsp:spPr>
        <a:xfrm>
          <a:off x="0" y="12943"/>
          <a:ext cx="4632030" cy="7020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t>273.6(a) PC</a:t>
          </a:r>
        </a:p>
      </dsp:txBody>
      <dsp:txXfrm>
        <a:off x="34269" y="47212"/>
        <a:ext cx="4563492" cy="633462"/>
      </dsp:txXfrm>
    </dsp:sp>
    <dsp:sp modelId="{CDAD9F76-7EB9-4586-B0D5-94BBF8B0D8B0}">
      <dsp:nvSpPr>
        <dsp:cNvPr id="0" name=""/>
        <dsp:cNvSpPr/>
      </dsp:nvSpPr>
      <dsp:spPr>
        <a:xfrm>
          <a:off x="0" y="714943"/>
          <a:ext cx="4632030" cy="1086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7067" tIns="38100" rIns="213360" bIns="38100" numCol="1" spcCol="1270" anchor="t" anchorCtr="0">
          <a:noAutofit/>
        </a:bodyPr>
        <a:lstStyle/>
        <a:p>
          <a:pPr marL="228600" lvl="1" indent="-228600" algn="l" defTabSz="1022350">
            <a:lnSpc>
              <a:spcPct val="90000"/>
            </a:lnSpc>
            <a:spcBef>
              <a:spcPct val="0"/>
            </a:spcBef>
            <a:spcAft>
              <a:spcPct val="20000"/>
            </a:spcAft>
            <a:buChar char="•"/>
          </a:pPr>
          <a:r>
            <a:rPr lang="en-US" sz="2300" kern="1200"/>
            <a:t>Domestic Violence Restraining Order</a:t>
          </a:r>
        </a:p>
        <a:p>
          <a:pPr marL="228600" lvl="1" indent="-228600" algn="l" defTabSz="1022350">
            <a:lnSpc>
              <a:spcPct val="90000"/>
            </a:lnSpc>
            <a:spcBef>
              <a:spcPct val="0"/>
            </a:spcBef>
            <a:spcAft>
              <a:spcPct val="20000"/>
            </a:spcAft>
            <a:buChar char="•"/>
          </a:pPr>
          <a:r>
            <a:rPr lang="en-US" sz="2300" kern="1200"/>
            <a:t>Temporary Restraining Order</a:t>
          </a:r>
        </a:p>
      </dsp:txBody>
      <dsp:txXfrm>
        <a:off x="0" y="714943"/>
        <a:ext cx="4632030" cy="1086750"/>
      </dsp:txXfrm>
    </dsp:sp>
    <dsp:sp modelId="{E75DBC5B-658B-4583-8D4C-692E4DDA549C}">
      <dsp:nvSpPr>
        <dsp:cNvPr id="0" name=""/>
        <dsp:cNvSpPr/>
      </dsp:nvSpPr>
      <dsp:spPr>
        <a:xfrm>
          <a:off x="0" y="1801693"/>
          <a:ext cx="4632030" cy="7020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US" sz="3000" kern="1200"/>
            <a:t>166(c)(1) PC</a:t>
          </a:r>
        </a:p>
      </dsp:txBody>
      <dsp:txXfrm>
        <a:off x="34269" y="1835962"/>
        <a:ext cx="4563492" cy="633462"/>
      </dsp:txXfrm>
    </dsp:sp>
    <dsp:sp modelId="{636C3E0D-CA73-49A5-AA59-ED1783F96D4E}">
      <dsp:nvSpPr>
        <dsp:cNvPr id="0" name=""/>
        <dsp:cNvSpPr/>
      </dsp:nvSpPr>
      <dsp:spPr>
        <a:xfrm>
          <a:off x="0" y="2503693"/>
          <a:ext cx="4632030" cy="13351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7067" tIns="38100" rIns="213360" bIns="38100" numCol="1" spcCol="1270" anchor="t" anchorCtr="0">
          <a:noAutofit/>
        </a:bodyPr>
        <a:lstStyle/>
        <a:p>
          <a:pPr marL="228600" lvl="1" indent="-228600" algn="l" defTabSz="1022350">
            <a:lnSpc>
              <a:spcPct val="90000"/>
            </a:lnSpc>
            <a:spcBef>
              <a:spcPct val="0"/>
            </a:spcBef>
            <a:spcAft>
              <a:spcPct val="20000"/>
            </a:spcAft>
            <a:buChar char="•"/>
          </a:pPr>
          <a:r>
            <a:rPr lang="en-US" sz="2300" kern="1200"/>
            <a:t>Criminal Protective Orders issued by the court at the completion of  or pending a criminal proceeding.</a:t>
          </a:r>
        </a:p>
      </dsp:txBody>
      <dsp:txXfrm>
        <a:off x="0" y="2503693"/>
        <a:ext cx="4632030" cy="133515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B2E26D-A5BD-47D3-B4C3-578D4896BD7B}">
      <dsp:nvSpPr>
        <dsp:cNvPr id="0" name=""/>
        <dsp:cNvSpPr/>
      </dsp:nvSpPr>
      <dsp:spPr>
        <a:xfrm>
          <a:off x="0" y="29008"/>
          <a:ext cx="10614906" cy="6201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1. Offer medical attention at the scene – PC 13701(c)</a:t>
          </a:r>
        </a:p>
      </dsp:txBody>
      <dsp:txXfrm>
        <a:off x="30271" y="59279"/>
        <a:ext cx="10554364" cy="559558"/>
      </dsp:txXfrm>
    </dsp:sp>
    <dsp:sp modelId="{C6BBA64F-8C94-48E7-9F9D-28F5FA224F95}">
      <dsp:nvSpPr>
        <dsp:cNvPr id="0" name=""/>
        <dsp:cNvSpPr/>
      </dsp:nvSpPr>
      <dsp:spPr>
        <a:xfrm>
          <a:off x="0" y="695188"/>
          <a:ext cx="10614906" cy="6201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2. Offer an EPO to the victim – FC 6275</a:t>
          </a:r>
        </a:p>
      </dsp:txBody>
      <dsp:txXfrm>
        <a:off x="30271" y="725459"/>
        <a:ext cx="10554364" cy="559558"/>
      </dsp:txXfrm>
    </dsp:sp>
    <dsp:sp modelId="{44311F70-D517-4DF4-B582-7B9DDBCEE7A4}">
      <dsp:nvSpPr>
        <dsp:cNvPr id="0" name=""/>
        <dsp:cNvSpPr/>
      </dsp:nvSpPr>
      <dsp:spPr>
        <a:xfrm>
          <a:off x="0" y="1361368"/>
          <a:ext cx="10614906" cy="6201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3. Standby and provide safe passage from scene – PC 13701(c) </a:t>
          </a:r>
        </a:p>
      </dsp:txBody>
      <dsp:txXfrm>
        <a:off x="30271" y="1391639"/>
        <a:ext cx="10554364" cy="559558"/>
      </dsp:txXfrm>
    </dsp:sp>
    <dsp:sp modelId="{A966A3AD-E5CF-498E-AE74-793A2EA6378A}">
      <dsp:nvSpPr>
        <dsp:cNvPr id="0" name=""/>
        <dsp:cNvSpPr/>
      </dsp:nvSpPr>
      <dsp:spPr>
        <a:xfrm>
          <a:off x="0" y="1999248"/>
          <a:ext cx="10614906" cy="6201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4.Victim has a right to confidentiality – GC 6254(f)</a:t>
          </a:r>
        </a:p>
      </dsp:txBody>
      <dsp:txXfrm>
        <a:off x="30271" y="2029519"/>
        <a:ext cx="10554364" cy="559558"/>
      </dsp:txXfrm>
    </dsp:sp>
    <dsp:sp modelId="{FFD1E75F-E437-47E5-85C8-EEC344312D1F}">
      <dsp:nvSpPr>
        <dsp:cNvPr id="0" name=""/>
        <dsp:cNvSpPr/>
      </dsp:nvSpPr>
      <dsp:spPr>
        <a:xfrm>
          <a:off x="0" y="2693728"/>
          <a:ext cx="10614906" cy="6201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5. Advise the victim the suspect may be released from custody at any time – PC 13701(c)</a:t>
          </a:r>
        </a:p>
      </dsp:txBody>
      <dsp:txXfrm>
        <a:off x="30271" y="2723999"/>
        <a:ext cx="10554364" cy="559558"/>
      </dsp:txXfrm>
    </dsp:sp>
    <dsp:sp modelId="{36A3F0B7-8F21-41E3-82BA-62A76A237EB0}">
      <dsp:nvSpPr>
        <dsp:cNvPr id="0" name=""/>
        <dsp:cNvSpPr/>
      </dsp:nvSpPr>
      <dsp:spPr>
        <a:xfrm>
          <a:off x="0" y="3359908"/>
          <a:ext cx="10614906" cy="6201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6. Provide verbal and written </a:t>
          </a:r>
          <a:r>
            <a:rPr lang="en-US" sz="1600" kern="1200" dirty="0" err="1"/>
            <a:t>Marsy’s</a:t>
          </a:r>
          <a:r>
            <a:rPr lang="en-US" sz="1600" kern="1200" dirty="0"/>
            <a:t> Rights – PC 679.05</a:t>
          </a:r>
        </a:p>
      </dsp:txBody>
      <dsp:txXfrm>
        <a:off x="30271" y="3390179"/>
        <a:ext cx="10554364" cy="559558"/>
      </dsp:txXfrm>
    </dsp:sp>
    <dsp:sp modelId="{4E65AA3C-CE14-4D56-84CC-8BC994CD5957}">
      <dsp:nvSpPr>
        <dsp:cNvPr id="0" name=""/>
        <dsp:cNvSpPr/>
      </dsp:nvSpPr>
      <dsp:spPr>
        <a:xfrm>
          <a:off x="0" y="4026088"/>
          <a:ext cx="10614906" cy="6201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t>7.  Advise the DV victim that they have the right to a domestic violence counselor at follow up law enforcement 	interviews – PC 679.05</a:t>
          </a:r>
        </a:p>
      </dsp:txBody>
      <dsp:txXfrm>
        <a:off x="30271" y="4056359"/>
        <a:ext cx="10554364" cy="55955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0FD54C-47BB-4098-9387-8B47EDBB8196}">
      <dsp:nvSpPr>
        <dsp:cNvPr id="0" name=""/>
        <dsp:cNvSpPr/>
      </dsp:nvSpPr>
      <dsp:spPr>
        <a:xfrm>
          <a:off x="0" y="90018"/>
          <a:ext cx="10902287" cy="65637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8. A report must be written when the victim in a DV relationship is in fear of imminent serious bodily injury – PC 13730(a) 	and PC 13700(a)</a:t>
          </a:r>
        </a:p>
      </dsp:txBody>
      <dsp:txXfrm>
        <a:off x="32041" y="122059"/>
        <a:ext cx="10838205" cy="592288"/>
      </dsp:txXfrm>
    </dsp:sp>
    <dsp:sp modelId="{FE1513B2-9C6F-4C83-8CE5-3982C0CBCB8A}">
      <dsp:nvSpPr>
        <dsp:cNvPr id="0" name=""/>
        <dsp:cNvSpPr/>
      </dsp:nvSpPr>
      <dsp:spPr>
        <a:xfrm>
          <a:off x="0" y="795348"/>
          <a:ext cx="10902287" cy="65637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9. Victim is entitled to a free copy of their report – FC 6228</a:t>
          </a:r>
        </a:p>
      </dsp:txBody>
      <dsp:txXfrm>
        <a:off x="32041" y="827389"/>
        <a:ext cx="10838205" cy="592288"/>
      </dsp:txXfrm>
    </dsp:sp>
    <dsp:sp modelId="{EB8CB699-1742-45D4-9623-25B1873EC485}">
      <dsp:nvSpPr>
        <dsp:cNvPr id="0" name=""/>
        <dsp:cNvSpPr/>
      </dsp:nvSpPr>
      <dsp:spPr>
        <a:xfrm>
          <a:off x="0" y="1500678"/>
          <a:ext cx="10902287" cy="65637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10. Document if alleged abuser show signs of being under the influence of alcohol or a controlled substance – PC 	13730(c)</a:t>
          </a:r>
        </a:p>
      </dsp:txBody>
      <dsp:txXfrm>
        <a:off x="32041" y="1532719"/>
        <a:ext cx="10838205" cy="592288"/>
      </dsp:txXfrm>
    </dsp:sp>
    <dsp:sp modelId="{6F88EBE8-6561-41EE-BC77-7AAFA8C7E38C}">
      <dsp:nvSpPr>
        <dsp:cNvPr id="0" name=""/>
        <dsp:cNvSpPr/>
      </dsp:nvSpPr>
      <dsp:spPr>
        <a:xfrm>
          <a:off x="0" y="2206008"/>
          <a:ext cx="10902287" cy="65637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11. Document if there was previous response to location of DV involving either party – PC 13730(c)</a:t>
          </a:r>
        </a:p>
      </dsp:txBody>
      <dsp:txXfrm>
        <a:off x="32041" y="2238049"/>
        <a:ext cx="10838205" cy="592288"/>
      </dsp:txXfrm>
    </dsp:sp>
    <dsp:sp modelId="{104F8651-365E-439D-8577-040C312F1B6E}">
      <dsp:nvSpPr>
        <dsp:cNvPr id="0" name=""/>
        <dsp:cNvSpPr/>
      </dsp:nvSpPr>
      <dsp:spPr>
        <a:xfrm>
          <a:off x="0" y="2911338"/>
          <a:ext cx="10902287" cy="65637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12. If you asked parties at a DV incident about guns in the home, their response must be documented in your report – PC 	13730(c)(3)</a:t>
          </a:r>
        </a:p>
      </dsp:txBody>
      <dsp:txXfrm>
        <a:off x="32041" y="2943379"/>
        <a:ext cx="10838205" cy="592288"/>
      </dsp:txXfrm>
    </dsp:sp>
    <dsp:sp modelId="{14395FB5-1A2D-4C19-9114-67B7DFD19311}">
      <dsp:nvSpPr>
        <dsp:cNvPr id="0" name=""/>
        <dsp:cNvSpPr/>
      </dsp:nvSpPr>
      <dsp:spPr>
        <a:xfrm>
          <a:off x="0" y="3616669"/>
          <a:ext cx="10902287" cy="65637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13. If you are at a DV scene, unserved RO’s must be served on the Restrained Party if present – PC 13710(c)</a:t>
          </a:r>
        </a:p>
      </dsp:txBody>
      <dsp:txXfrm>
        <a:off x="32041" y="3648710"/>
        <a:ext cx="10838205" cy="592288"/>
      </dsp:txXfrm>
    </dsp:sp>
    <dsp:sp modelId="{31BE075B-EEE3-476F-87AE-2EACE1A7451B}">
      <dsp:nvSpPr>
        <dsp:cNvPr id="0" name=""/>
        <dsp:cNvSpPr/>
      </dsp:nvSpPr>
      <dsp:spPr>
        <a:xfrm>
          <a:off x="0" y="4321999"/>
          <a:ext cx="10902287" cy="65637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14. In DV strangulation assaults, the investigating officer shall inform the victim that strangulation may cause internal injuries and encourage the victim to seek medical attention. – PC 13701(I) </a:t>
          </a:r>
        </a:p>
      </dsp:txBody>
      <dsp:txXfrm>
        <a:off x="32041" y="4354040"/>
        <a:ext cx="10838205" cy="592288"/>
      </dsp:txXfrm>
    </dsp:sp>
  </dsp:spTree>
</dsp:drawing>
</file>

<file path=ppt/diagrams/layout1.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05A04C7-849D-4000-A7F4-5F73F59E579D}" type="datetimeFigureOut">
              <a:rPr lang="en-US" smtClean="0"/>
              <a:t>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B3BCE92E-7880-4B9C-8923-C997404855E3}" type="slidenum">
              <a:rPr lang="en-US" smtClean="0"/>
              <a:t>‹#›</a:t>
            </a:fld>
            <a:endParaRPr lang="en-US"/>
          </a:p>
        </p:txBody>
      </p:sp>
    </p:spTree>
    <p:extLst>
      <p:ext uri="{BB962C8B-B14F-4D97-AF65-F5344CB8AC3E}">
        <p14:creationId xmlns:p14="http://schemas.microsoft.com/office/powerpoint/2010/main" val="40372180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05A04C7-849D-4000-A7F4-5F73F59E579D}" type="datetimeFigureOut">
              <a:rPr lang="en-US" smtClean="0"/>
              <a:t>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BCE92E-7880-4B9C-8923-C997404855E3}" type="slidenum">
              <a:rPr lang="en-US" smtClean="0"/>
              <a:t>‹#›</a:t>
            </a:fld>
            <a:endParaRPr lang="en-US"/>
          </a:p>
        </p:txBody>
      </p:sp>
    </p:spTree>
    <p:extLst>
      <p:ext uri="{BB962C8B-B14F-4D97-AF65-F5344CB8AC3E}">
        <p14:creationId xmlns:p14="http://schemas.microsoft.com/office/powerpoint/2010/main" val="1358895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05A04C7-849D-4000-A7F4-5F73F59E579D}" type="datetimeFigureOut">
              <a:rPr lang="en-US" smtClean="0"/>
              <a:t>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BCE92E-7880-4B9C-8923-C997404855E3}" type="slidenum">
              <a:rPr lang="en-US" smtClean="0"/>
              <a:t>‹#›</a:t>
            </a:fld>
            <a:endParaRPr lang="en-US"/>
          </a:p>
        </p:txBody>
      </p:sp>
    </p:spTree>
    <p:extLst>
      <p:ext uri="{BB962C8B-B14F-4D97-AF65-F5344CB8AC3E}">
        <p14:creationId xmlns:p14="http://schemas.microsoft.com/office/powerpoint/2010/main" val="36086811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05A04C7-849D-4000-A7F4-5F73F59E579D}" type="datetimeFigureOut">
              <a:rPr lang="en-US" smtClean="0"/>
              <a:t>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BCE92E-7880-4B9C-8923-C997404855E3}" type="slidenum">
              <a:rPr lang="en-US" smtClean="0"/>
              <a:t>‹#›</a:t>
            </a:fld>
            <a:endParaRPr lang="en-US"/>
          </a:p>
        </p:txBody>
      </p:sp>
    </p:spTree>
    <p:extLst>
      <p:ext uri="{BB962C8B-B14F-4D97-AF65-F5344CB8AC3E}">
        <p14:creationId xmlns:p14="http://schemas.microsoft.com/office/powerpoint/2010/main" val="19532893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205A04C7-849D-4000-A7F4-5F73F59E579D}" type="datetimeFigureOut">
              <a:rPr lang="en-US" smtClean="0"/>
              <a:t>2/8/2022</a:t>
            </a:fld>
            <a:endParaRPr lang="en-US"/>
          </a:p>
        </p:txBody>
      </p:sp>
      <p:sp>
        <p:nvSpPr>
          <p:cNvPr id="5" name="Footer Placeholder 4"/>
          <p:cNvSpPr>
            <a:spLocks noGrp="1"/>
          </p:cNvSpPr>
          <p:nvPr>
            <p:ph type="ftr" sz="quarter" idx="11"/>
          </p:nvPr>
        </p:nvSpPr>
        <p:spPr>
          <a:xfrm>
            <a:off x="2182708" y="6272784"/>
            <a:ext cx="6327648" cy="365125"/>
          </a:xfrm>
        </p:spPr>
        <p:txBody>
          <a:bodyPr/>
          <a:lstStyle/>
          <a:p>
            <a:endParaRPr lang="en-US"/>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B3BCE92E-7880-4B9C-8923-C997404855E3}" type="slidenum">
              <a:rPr lang="en-US" smtClean="0"/>
              <a:t>‹#›</a:t>
            </a:fld>
            <a:endParaRPr lang="en-US"/>
          </a:p>
        </p:txBody>
      </p:sp>
    </p:spTree>
    <p:extLst>
      <p:ext uri="{BB962C8B-B14F-4D97-AF65-F5344CB8AC3E}">
        <p14:creationId xmlns:p14="http://schemas.microsoft.com/office/powerpoint/2010/main" val="12498538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05A04C7-849D-4000-A7F4-5F73F59E579D}" type="datetimeFigureOut">
              <a:rPr lang="en-US" smtClean="0"/>
              <a:t>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BCE92E-7880-4B9C-8923-C997404855E3}" type="slidenum">
              <a:rPr lang="en-US" smtClean="0"/>
              <a:t>‹#›</a:t>
            </a:fld>
            <a:endParaRPr lang="en-US"/>
          </a:p>
        </p:txBody>
      </p:sp>
    </p:spTree>
    <p:extLst>
      <p:ext uri="{BB962C8B-B14F-4D97-AF65-F5344CB8AC3E}">
        <p14:creationId xmlns:p14="http://schemas.microsoft.com/office/powerpoint/2010/main" val="5320780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05A04C7-849D-4000-A7F4-5F73F59E579D}" type="datetimeFigureOut">
              <a:rPr lang="en-US" smtClean="0"/>
              <a:t>2/8/2022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3BCE92E-7880-4B9C-8923-C997404855E3}" type="slidenum">
              <a:rPr lang="en-US" smtClean="0"/>
              <a:t>‹#›</a:t>
            </a:fld>
            <a:endParaRPr lang="en-US"/>
          </a:p>
        </p:txBody>
      </p:sp>
    </p:spTree>
    <p:extLst>
      <p:ext uri="{BB962C8B-B14F-4D97-AF65-F5344CB8AC3E}">
        <p14:creationId xmlns:p14="http://schemas.microsoft.com/office/powerpoint/2010/main" val="27100566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05A04C7-849D-4000-A7F4-5F73F59E579D}" type="datetimeFigureOut">
              <a:rPr lang="en-US" smtClean="0"/>
              <a:t>2/8/2022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BCE92E-7880-4B9C-8923-C997404855E3}" type="slidenum">
              <a:rPr lang="en-US" smtClean="0"/>
              <a:t>‹#›</a:t>
            </a:fld>
            <a:endParaRPr lang="en-US"/>
          </a:p>
        </p:txBody>
      </p:sp>
    </p:spTree>
    <p:extLst>
      <p:ext uri="{BB962C8B-B14F-4D97-AF65-F5344CB8AC3E}">
        <p14:creationId xmlns:p14="http://schemas.microsoft.com/office/powerpoint/2010/main" val="40749328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5A04C7-849D-4000-A7F4-5F73F59E579D}" type="datetimeFigureOut">
              <a:rPr lang="en-US" smtClean="0"/>
              <a:t>2/8/2022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3BCE92E-7880-4B9C-8923-C997404855E3}" type="slidenum">
              <a:rPr lang="en-US" smtClean="0"/>
              <a:t>‹#›</a:t>
            </a:fld>
            <a:endParaRPr lang="en-US"/>
          </a:p>
        </p:txBody>
      </p:sp>
    </p:spTree>
    <p:extLst>
      <p:ext uri="{BB962C8B-B14F-4D97-AF65-F5344CB8AC3E}">
        <p14:creationId xmlns:p14="http://schemas.microsoft.com/office/powerpoint/2010/main" val="33138441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05A04C7-849D-4000-A7F4-5F73F59E579D}" type="datetimeFigureOut">
              <a:rPr lang="en-US" smtClean="0"/>
              <a:t>2/8/2022</a:t>
            </a:fld>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B3BCE92E-7880-4B9C-8923-C997404855E3}" type="slidenum">
              <a:rPr lang="en-US" smtClean="0"/>
              <a:t>‹#›</a:t>
            </a:fld>
            <a:endParaRPr lang="en-US"/>
          </a:p>
        </p:txBody>
      </p:sp>
    </p:spTree>
    <p:extLst>
      <p:ext uri="{BB962C8B-B14F-4D97-AF65-F5344CB8AC3E}">
        <p14:creationId xmlns:p14="http://schemas.microsoft.com/office/powerpoint/2010/main" val="34631572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05A04C7-849D-4000-A7F4-5F73F59E579D}" type="datetimeFigureOut">
              <a:rPr lang="en-US" smtClean="0"/>
              <a:t>2/8/2022</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B3BCE92E-7880-4B9C-8923-C997404855E3}" type="slidenum">
              <a:rPr lang="en-US" smtClean="0"/>
              <a:t>‹#›</a:t>
            </a:fld>
            <a:endParaRPr lang="en-US"/>
          </a:p>
        </p:txBody>
      </p:sp>
    </p:spTree>
    <p:extLst>
      <p:ext uri="{BB962C8B-B14F-4D97-AF65-F5344CB8AC3E}">
        <p14:creationId xmlns:p14="http://schemas.microsoft.com/office/powerpoint/2010/main" val="3356229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205A04C7-849D-4000-A7F4-5F73F59E579D}" type="datetimeFigureOut">
              <a:rPr lang="en-US" smtClean="0"/>
              <a:t>2/8/2022</a:t>
            </a:fld>
            <a:endParaRPr lang="en-US"/>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B3BCE92E-7880-4B9C-8923-C997404855E3}" type="slidenum">
              <a:rPr lang="en-US" smtClean="0"/>
              <a:t>‹#›</a:t>
            </a:fld>
            <a:endParaRPr lang="en-US"/>
          </a:p>
        </p:txBody>
      </p:sp>
    </p:spTree>
    <p:extLst>
      <p:ext uri="{BB962C8B-B14F-4D97-AF65-F5344CB8AC3E}">
        <p14:creationId xmlns:p14="http://schemas.microsoft.com/office/powerpoint/2010/main" val="1246025582"/>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8" Type="http://schemas.microsoft.com/office/2007/relationships/diagramDrawing" Target="../diagrams/drawing2.xml"/><Relationship Id="rId3" Type="http://schemas.microsoft.com/office/2007/relationships/hdphoto" Target="../media/hdphoto2.wdp"/><Relationship Id="rId7" Type="http://schemas.openxmlformats.org/officeDocument/2006/relationships/diagramColors" Target="../diagrams/colors2.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8" Type="http://schemas.openxmlformats.org/officeDocument/2006/relationships/diagramColors" Target="../diagrams/colors3.xml"/><Relationship Id="rId3" Type="http://schemas.microsoft.com/office/2007/relationships/hdphoto" Target="../media/hdphoto2.wdp"/><Relationship Id="rId7" Type="http://schemas.openxmlformats.org/officeDocument/2006/relationships/diagramQuickStyle" Target="../diagrams/quickStyle3.xml"/><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2.png"/><Relationship Id="rId9" Type="http://schemas.microsoft.com/office/2007/relationships/diagramDrawing" Target="../diagrams/drawing3.xml"/></Relationships>
</file>

<file path=ppt/slides/_rels/slide15.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3.png"/><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8" Type="http://schemas.openxmlformats.org/officeDocument/2006/relationships/diagramColors" Target="../diagrams/colors4.xml"/><Relationship Id="rId3" Type="http://schemas.microsoft.com/office/2007/relationships/hdphoto" Target="../media/hdphoto2.wdp"/><Relationship Id="rId7" Type="http://schemas.openxmlformats.org/officeDocument/2006/relationships/diagramQuickStyle" Target="../diagrams/quickStyle4.xml"/><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2.png"/><Relationship Id="rId9" Type="http://schemas.microsoft.com/office/2007/relationships/diagramDrawing" Target="../diagrams/drawing4.xml"/></Relationships>
</file>

<file path=ppt/slides/_rels/slide1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28.png"/></Relationships>
</file>

<file path=ppt/slides/_rels/slide2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8" Type="http://schemas.openxmlformats.org/officeDocument/2006/relationships/diagramColors" Target="../diagrams/colors6.xml"/><Relationship Id="rId3" Type="http://schemas.microsoft.com/office/2007/relationships/hdphoto" Target="../media/hdphoto2.wdp"/><Relationship Id="rId7" Type="http://schemas.openxmlformats.org/officeDocument/2006/relationships/diagramQuickStyle" Target="../diagrams/quickStyle6.xml"/><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diagramLayout" Target="../diagrams/layout6.xml"/><Relationship Id="rId5" Type="http://schemas.openxmlformats.org/officeDocument/2006/relationships/diagramData" Target="../diagrams/data6.xml"/><Relationship Id="rId4" Type="http://schemas.openxmlformats.org/officeDocument/2006/relationships/image" Target="../media/image2.png"/><Relationship Id="rId9" Type="http://schemas.microsoft.com/office/2007/relationships/diagramDrawing" Target="../diagrams/drawing6.xml"/></Relationships>
</file>

<file path=ppt/slides/_rels/slide27.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8" Type="http://schemas.openxmlformats.org/officeDocument/2006/relationships/diagramQuickStyle" Target="../diagrams/quickStyle7.xml"/><Relationship Id="rId3" Type="http://schemas.microsoft.com/office/2007/relationships/hdphoto" Target="../media/hdphoto2.wdp"/><Relationship Id="rId7" Type="http://schemas.openxmlformats.org/officeDocument/2006/relationships/diagramLayout" Target="../diagrams/layout7.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Data" Target="../diagrams/data7.xml"/><Relationship Id="rId5" Type="http://schemas.openxmlformats.org/officeDocument/2006/relationships/image" Target="../media/image2.png"/><Relationship Id="rId10" Type="http://schemas.microsoft.com/office/2007/relationships/diagramDrawing" Target="../diagrams/drawing7.xml"/><Relationship Id="rId4" Type="http://schemas.openxmlformats.org/officeDocument/2006/relationships/image" Target="../media/image30.png"/><Relationship Id="rId9" Type="http://schemas.openxmlformats.org/officeDocument/2006/relationships/diagramColors" Target="../diagrams/colors7.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3.png"/></Relationships>
</file>

<file path=ppt/slides/_rels/slide3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4.png"/></Relationships>
</file>

<file path=ppt/slides/_rels/slide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png"/><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35.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diagramColors" Target="../diagrams/colors8.xml"/><Relationship Id="rId3" Type="http://schemas.microsoft.com/office/2007/relationships/hdphoto" Target="../media/hdphoto2.wdp"/><Relationship Id="rId7" Type="http://schemas.openxmlformats.org/officeDocument/2006/relationships/diagramQuickStyle" Target="../diagrams/quickStyle8.xml"/><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diagramLayout" Target="../diagrams/layout8.xml"/><Relationship Id="rId5" Type="http://schemas.openxmlformats.org/officeDocument/2006/relationships/diagramData" Target="../diagrams/data8.xml"/><Relationship Id="rId4" Type="http://schemas.openxmlformats.org/officeDocument/2006/relationships/image" Target="../media/image2.png"/><Relationship Id="rId9" Type="http://schemas.microsoft.com/office/2007/relationships/diagramDrawing" Target="../diagrams/drawing8.xml"/></Relationships>
</file>

<file path=ppt/slides/_rels/slide41.xml.rels><?xml version="1.0" encoding="UTF-8" standalone="yes"?>
<Relationships xmlns="http://schemas.openxmlformats.org/package/2006/relationships"><Relationship Id="rId8" Type="http://schemas.openxmlformats.org/officeDocument/2006/relationships/diagramColors" Target="../diagrams/colors9.xml"/><Relationship Id="rId3" Type="http://schemas.microsoft.com/office/2007/relationships/hdphoto" Target="../media/hdphoto2.wdp"/><Relationship Id="rId7" Type="http://schemas.openxmlformats.org/officeDocument/2006/relationships/diagramQuickStyle" Target="../diagrams/quickStyle9.xml"/><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diagramLayout" Target="../diagrams/layout9.xml"/><Relationship Id="rId5" Type="http://schemas.openxmlformats.org/officeDocument/2006/relationships/diagramData" Target="../diagrams/data9.xml"/><Relationship Id="rId4" Type="http://schemas.openxmlformats.org/officeDocument/2006/relationships/image" Target="../media/image2.png"/><Relationship Id="rId9" Type="http://schemas.microsoft.com/office/2007/relationships/diagramDrawing" Target="../diagrams/drawing9.xml"/></Relationships>
</file>

<file path=ppt/slides/_rels/slide4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36.jpeg"/><Relationship Id="rId5" Type="http://schemas.microsoft.com/office/2007/relationships/hdphoto" Target="../media/hdphoto1.wdp"/><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8" Type="http://schemas.microsoft.com/office/2007/relationships/diagramDrawing" Target="../diagrams/drawing1.xml"/><Relationship Id="rId3" Type="http://schemas.microsoft.com/office/2007/relationships/hdphoto" Target="../media/hdphoto2.wdp"/><Relationship Id="rId7" Type="http://schemas.openxmlformats.org/officeDocument/2006/relationships/diagramColors" Target="../diagrams/colors1.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Layout" Target="../slideLayouts/slideLayout2.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4D9021-AAFF-4B6D-94AB-83F32F0F4D8B}"/>
              </a:ext>
            </a:extLst>
          </p:cNvPr>
          <p:cNvSpPr>
            <a:spLocks noGrp="1"/>
          </p:cNvSpPr>
          <p:nvPr>
            <p:ph type="ctrTitle"/>
          </p:nvPr>
        </p:nvSpPr>
        <p:spPr/>
        <p:txBody>
          <a:bodyPr/>
          <a:lstStyle/>
          <a:p>
            <a:r>
              <a:rPr lang="en-US" dirty="0"/>
              <a:t>Domestic violence 2022 update</a:t>
            </a:r>
          </a:p>
        </p:txBody>
      </p:sp>
      <p:sp>
        <p:nvSpPr>
          <p:cNvPr id="3" name="Subtitle 2">
            <a:extLst>
              <a:ext uri="{FF2B5EF4-FFF2-40B4-BE49-F238E27FC236}">
                <a16:creationId xmlns:a16="http://schemas.microsoft.com/office/drawing/2014/main" id="{8B078B78-5AB3-4DAA-9202-ABEE4E176706}"/>
              </a:ext>
            </a:extLst>
          </p:cNvPr>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2072461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9FB3768C-1D21-400E-B059-EFF86063F5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4" y="-1"/>
            <a:ext cx="1218865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4D87BCA1-45E6-44B3-B3DA-1F4144DE67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48169"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EAEBFAB-9E4D-44FA-AC93-4CBC8DDFF1E6}"/>
              </a:ext>
            </a:extLst>
          </p:cNvPr>
          <p:cNvSpPr>
            <a:spLocks noGrp="1"/>
          </p:cNvSpPr>
          <p:nvPr>
            <p:ph type="title"/>
          </p:nvPr>
        </p:nvSpPr>
        <p:spPr>
          <a:xfrm>
            <a:off x="643467" y="643466"/>
            <a:ext cx="3682969" cy="5580353"/>
          </a:xfrm>
        </p:spPr>
        <p:txBody>
          <a:bodyPr>
            <a:normAutofit/>
          </a:bodyPr>
          <a:lstStyle/>
          <a:p>
            <a:pPr algn="r"/>
            <a:r>
              <a:rPr lang="en-US">
                <a:solidFill>
                  <a:srgbClr val="FFFFFF"/>
                </a:solidFill>
              </a:rPr>
              <a:t>Victim Interview</a:t>
            </a:r>
          </a:p>
        </p:txBody>
      </p:sp>
      <p:sp>
        <p:nvSpPr>
          <p:cNvPr id="3" name="Content Placeholder 2">
            <a:extLst>
              <a:ext uri="{FF2B5EF4-FFF2-40B4-BE49-F238E27FC236}">
                <a16:creationId xmlns:a16="http://schemas.microsoft.com/office/drawing/2014/main" id="{08578DC3-CD50-4CAF-A586-D3D02BF2B9BC}"/>
              </a:ext>
            </a:extLst>
          </p:cNvPr>
          <p:cNvSpPr>
            <a:spLocks noGrp="1"/>
          </p:cNvSpPr>
          <p:nvPr>
            <p:ph idx="1"/>
          </p:nvPr>
        </p:nvSpPr>
        <p:spPr>
          <a:xfrm>
            <a:off x="4918356" y="643466"/>
            <a:ext cx="6630177" cy="5814815"/>
          </a:xfrm>
        </p:spPr>
        <p:txBody>
          <a:bodyPr anchor="ctr">
            <a:normAutofit/>
          </a:bodyPr>
          <a:lstStyle/>
          <a:p>
            <a:pPr>
              <a:buClr>
                <a:schemeClr val="bg1"/>
              </a:buClr>
            </a:pPr>
            <a:r>
              <a:rPr lang="en-US" sz="1800" dirty="0"/>
              <a:t>Provide information on obtaining a gun violence restraining order and a protective order described in Section 6218 of the Family Code.</a:t>
            </a:r>
          </a:p>
          <a:p>
            <a:pPr>
              <a:buClr>
                <a:schemeClr val="bg1"/>
              </a:buClr>
            </a:pPr>
            <a:r>
              <a:rPr lang="en-US" sz="1800" dirty="0"/>
              <a:t>At no time shall the Officer advise any victim of domestic violence that they can "press" or "drop" charges. </a:t>
            </a:r>
          </a:p>
          <a:p>
            <a:pPr lvl="1">
              <a:buClr>
                <a:schemeClr val="bg1"/>
              </a:buClr>
            </a:pPr>
            <a:r>
              <a:rPr lang="en-US" sz="1600" dirty="0"/>
              <a:t>Officers shall inform both the victim and suspect that once a crime report is taken, the decision to prosecute rests with the City or District Attorney, regardless of the wishes of the victim or the presence or absence of the suspect or personal beliefs of the deputy as to whether or not the case will be prosecuted</a:t>
            </a:r>
          </a:p>
          <a:p>
            <a:r>
              <a:rPr lang="en-US" sz="1800" dirty="0">
                <a:solidFill>
                  <a:srgbClr val="FF0000"/>
                </a:solidFill>
              </a:rPr>
              <a:t>UPDATE – </a:t>
            </a:r>
          </a:p>
          <a:p>
            <a:pPr lvl="1"/>
            <a:r>
              <a:rPr lang="en-US" sz="1600" dirty="0"/>
              <a:t> A </a:t>
            </a:r>
            <a:r>
              <a:rPr lang="en-US" sz="1600" dirty="0">
                <a:solidFill>
                  <a:schemeClr val="accent1"/>
                </a:solidFill>
              </a:rPr>
              <a:t>VERBAL REVIEW </a:t>
            </a:r>
            <a:r>
              <a:rPr lang="en-US" sz="1600" dirty="0"/>
              <a:t>OF THE RESOURCES AVAILABLE FOR VICTIMS OUTLINED ON THE WRITTEN NOTICE PROVIDED PURSUANT TO PARAGRAPH (9) OF SUBDIVISION (C) OF SECTION 13701.</a:t>
            </a:r>
          </a:p>
          <a:p>
            <a:r>
              <a:rPr lang="en-US" sz="1800" dirty="0"/>
              <a:t>If reasonable grounds exist to believe the person is in immediate and present danger, the person will be advised of the availability of the emergency protective order.</a:t>
            </a:r>
          </a:p>
          <a:p>
            <a:pPr lvl="1"/>
            <a:r>
              <a:rPr lang="en-US" sz="1600" dirty="0"/>
              <a:t>The Officer does not need the permission or request of the victim to seek an emergency protective order.</a:t>
            </a:r>
          </a:p>
          <a:p>
            <a:endParaRPr lang="en-US" sz="1800" dirty="0"/>
          </a:p>
        </p:txBody>
      </p:sp>
      <p:grpSp>
        <p:nvGrpSpPr>
          <p:cNvPr id="21" name="Group 20">
            <a:extLst>
              <a:ext uri="{FF2B5EF4-FFF2-40B4-BE49-F238E27FC236}">
                <a16:creationId xmlns:a16="http://schemas.microsoft.com/office/drawing/2014/main" id="{9AE62FDA-E44C-440D-A3D3-5C188720D4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401725" y="6229681"/>
            <a:chExt cx="457200" cy="457200"/>
          </a:xfrm>
        </p:grpSpPr>
        <p:sp>
          <p:nvSpPr>
            <p:cNvPr id="22" name="Oval 21">
              <a:extLst>
                <a:ext uri="{FF2B5EF4-FFF2-40B4-BE49-F238E27FC236}">
                  <a16:creationId xmlns:a16="http://schemas.microsoft.com/office/drawing/2014/main" id="{28B45BF8-A8A3-426E-89DE-A44F6E180F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2">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3" name="Oval 22">
              <a:extLst>
                <a:ext uri="{FF2B5EF4-FFF2-40B4-BE49-F238E27FC236}">
                  <a16:creationId xmlns:a16="http://schemas.microsoft.com/office/drawing/2014/main" id="{647C25B3-5F51-49AB-A886-D555D2F4A7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2326811897"/>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118BA95-03E7-41B7-B442-0AF8C0A7FF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3048"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0" name="Group 9">
            <a:extLst>
              <a:ext uri="{FF2B5EF4-FFF2-40B4-BE49-F238E27FC236}">
                <a16:creationId xmlns:a16="http://schemas.microsoft.com/office/drawing/2014/main" id="{E799C3D5-7D55-4046-808C-F290F456D6E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61035" y="1679569"/>
            <a:ext cx="3498864" cy="3498858"/>
            <a:chOff x="1061035" y="1679569"/>
            <a:chExt cx="3498864" cy="3498858"/>
          </a:xfrm>
        </p:grpSpPr>
        <p:sp>
          <p:nvSpPr>
            <p:cNvPr id="11" name="Oval 10">
              <a:extLst>
                <a:ext uri="{FF2B5EF4-FFF2-40B4-BE49-F238E27FC236}">
                  <a16:creationId xmlns:a16="http://schemas.microsoft.com/office/drawing/2014/main" id="{059D8741-EAD6-41B1-A882-70D70FC358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61035" y="1679569"/>
              <a:ext cx="3498864" cy="3498858"/>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a:extLst>
                <a:ext uri="{FF2B5EF4-FFF2-40B4-BE49-F238E27FC236}">
                  <a16:creationId xmlns:a16="http://schemas.microsoft.com/office/drawing/2014/main" id="{45444F36-3103-4D11-A25F-C054D4606D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46134" y="1864667"/>
              <a:ext cx="3128666" cy="312866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a:extLst>
              <a:ext uri="{FF2B5EF4-FFF2-40B4-BE49-F238E27FC236}">
                <a16:creationId xmlns:a16="http://schemas.microsoft.com/office/drawing/2014/main" id="{E47DC008-3364-47D3-8371-9C2C1F628D39}"/>
              </a:ext>
            </a:extLst>
          </p:cNvPr>
          <p:cNvSpPr>
            <a:spLocks noGrp="1"/>
          </p:cNvSpPr>
          <p:nvPr>
            <p:ph type="title"/>
          </p:nvPr>
        </p:nvSpPr>
        <p:spPr>
          <a:xfrm>
            <a:off x="1490145" y="2376862"/>
            <a:ext cx="2640646" cy="2104273"/>
          </a:xfrm>
          <a:noFill/>
        </p:spPr>
        <p:txBody>
          <a:bodyPr>
            <a:normAutofit/>
          </a:bodyPr>
          <a:lstStyle/>
          <a:p>
            <a:pPr algn="ctr"/>
            <a:r>
              <a:rPr lang="en-US" sz="3000">
                <a:solidFill>
                  <a:srgbClr val="FFFFFF"/>
                </a:solidFill>
              </a:rPr>
              <a:t>Emergency Protective Orders</a:t>
            </a:r>
          </a:p>
        </p:txBody>
      </p:sp>
      <p:sp>
        <p:nvSpPr>
          <p:cNvPr id="14" name="Rectangle 13">
            <a:extLst>
              <a:ext uri="{FF2B5EF4-FFF2-40B4-BE49-F238E27FC236}">
                <a16:creationId xmlns:a16="http://schemas.microsoft.com/office/drawing/2014/main" id="{AD9B3EAD-A2B3-42C4-927C-3455E3E69E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02277" y="3388659"/>
            <a:ext cx="3657600" cy="80683"/>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A2A1548F-0CF2-43C6-A749-CC9D4D8D85FC}"/>
              </a:ext>
            </a:extLst>
          </p:cNvPr>
          <p:cNvSpPr>
            <a:spLocks noGrp="1"/>
          </p:cNvSpPr>
          <p:nvPr>
            <p:ph idx="1"/>
          </p:nvPr>
        </p:nvSpPr>
        <p:spPr>
          <a:xfrm>
            <a:off x="6081089" y="725394"/>
            <a:ext cx="5142658" cy="5407212"/>
          </a:xfrm>
        </p:spPr>
        <p:txBody>
          <a:bodyPr anchor="ctr">
            <a:normAutofit/>
          </a:bodyPr>
          <a:lstStyle/>
          <a:p>
            <a:r>
              <a:rPr lang="en-US" sz="1700" dirty="0"/>
              <a:t>Emergency protective orders may be issued verbally by telephone or otherwise on a 24 hours a day, 7 days a week basis. </a:t>
            </a:r>
          </a:p>
          <a:p>
            <a:r>
              <a:rPr lang="en-US" sz="1700" dirty="0"/>
              <a:t>The judge may issue an ex-</a:t>
            </a:r>
            <a:r>
              <a:rPr lang="en-US" sz="1700" dirty="0" err="1"/>
              <a:t>parte</a:t>
            </a:r>
            <a:r>
              <a:rPr lang="en-US" sz="1700" dirty="0"/>
              <a:t> emergency protective order when an Officer asserts reasonable grounds to believe that a person is in immediate and present danger of domestic violence, based on the person’s allegation of a recent incident of abuse or threat of abuse by the person against whom the order is sought. [Family Code Section 6250(a)]</a:t>
            </a:r>
          </a:p>
          <a:p>
            <a:endParaRPr lang="en-US" sz="1700" dirty="0"/>
          </a:p>
          <a:p>
            <a:r>
              <a:rPr lang="en-US" sz="1700" dirty="0"/>
              <a:t>Mon-Fri 0800-1700 hours - Contact a Judge at Family Court at 619-844-2942. </a:t>
            </a:r>
          </a:p>
          <a:p>
            <a:r>
              <a:rPr lang="en-US" sz="1700" dirty="0"/>
              <a:t>After court hours, weekends or holidays – Contact San Diego Sheriff’s Warrant Office at 858-974- 2493 to contact on duty judge. </a:t>
            </a:r>
          </a:p>
          <a:p>
            <a:r>
              <a:rPr lang="en-US" sz="1700" dirty="0"/>
              <a:t>Both are non-public numbers. </a:t>
            </a:r>
          </a:p>
          <a:p>
            <a:endParaRPr lang="en-US" sz="1700" dirty="0"/>
          </a:p>
        </p:txBody>
      </p:sp>
    </p:spTree>
    <p:extLst>
      <p:ext uri="{BB962C8B-B14F-4D97-AF65-F5344CB8AC3E}">
        <p14:creationId xmlns:p14="http://schemas.microsoft.com/office/powerpoint/2010/main" val="13035303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4025B-DE9B-4379-A93D-8FF31B2F1533}"/>
              </a:ext>
            </a:extLst>
          </p:cNvPr>
          <p:cNvSpPr>
            <a:spLocks noGrp="1"/>
          </p:cNvSpPr>
          <p:nvPr>
            <p:ph type="title"/>
          </p:nvPr>
        </p:nvSpPr>
        <p:spPr>
          <a:xfrm>
            <a:off x="1069848" y="484632"/>
            <a:ext cx="10058400" cy="1609344"/>
          </a:xfrm>
        </p:spPr>
        <p:txBody>
          <a:bodyPr>
            <a:normAutofit/>
          </a:bodyPr>
          <a:lstStyle/>
          <a:p>
            <a:r>
              <a:rPr lang="en-US" dirty="0"/>
              <a:t>Suspect Interview</a:t>
            </a:r>
          </a:p>
        </p:txBody>
      </p:sp>
      <p:sp>
        <p:nvSpPr>
          <p:cNvPr id="29" name="Rectangle 28">
            <a:extLst>
              <a:ext uri="{FF2B5EF4-FFF2-40B4-BE49-F238E27FC236}">
                <a16:creationId xmlns:a16="http://schemas.microsoft.com/office/drawing/2014/main" id="{3FD711E9-7F79-40A9-8D9E-4AE293C154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6800" y="2013293"/>
            <a:ext cx="10058400"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5" name="Content Placeholder 2">
            <a:extLst>
              <a:ext uri="{FF2B5EF4-FFF2-40B4-BE49-F238E27FC236}">
                <a16:creationId xmlns:a16="http://schemas.microsoft.com/office/drawing/2014/main" id="{A875ADCB-4997-490A-A80A-A8D046C4B063}"/>
              </a:ext>
            </a:extLst>
          </p:cNvPr>
          <p:cNvGraphicFramePr>
            <a:graphicFrameLocks noGrp="1"/>
          </p:cNvGraphicFramePr>
          <p:nvPr>
            <p:ph idx="1"/>
            <p:extLst>
              <p:ext uri="{D42A27DB-BD31-4B8C-83A1-F6EECF244321}">
                <p14:modId xmlns:p14="http://schemas.microsoft.com/office/powerpoint/2010/main" val="3706900484"/>
              </p:ext>
            </p:extLst>
          </p:nvPr>
        </p:nvGraphicFramePr>
        <p:xfrm>
          <a:off x="1069974" y="1909483"/>
          <a:ext cx="10313643" cy="409375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720637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 name="Rectangle 23">
            <a:extLst>
              <a:ext uri="{FF2B5EF4-FFF2-40B4-BE49-F238E27FC236}">
                <a16:creationId xmlns:a16="http://schemas.microsoft.com/office/drawing/2014/main" id="{362E11DD-B54B-4751-9C17-39DAF9EF46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B8AA847-49A5-41EC-9EA5-5AFC326A48BD}"/>
              </a:ext>
            </a:extLst>
          </p:cNvPr>
          <p:cNvSpPr>
            <a:spLocks noGrp="1"/>
          </p:cNvSpPr>
          <p:nvPr>
            <p:ph type="title"/>
          </p:nvPr>
        </p:nvSpPr>
        <p:spPr>
          <a:xfrm>
            <a:off x="382280" y="484632"/>
            <a:ext cx="6743844" cy="1609344"/>
          </a:xfrm>
        </p:spPr>
        <p:txBody>
          <a:bodyPr>
            <a:normAutofit/>
          </a:bodyPr>
          <a:lstStyle/>
          <a:p>
            <a:r>
              <a:rPr lang="en-US" sz="4800"/>
              <a:t>Dominant Aggressor</a:t>
            </a:r>
          </a:p>
        </p:txBody>
      </p:sp>
      <p:sp>
        <p:nvSpPr>
          <p:cNvPr id="3" name="Content Placeholder 2">
            <a:extLst>
              <a:ext uri="{FF2B5EF4-FFF2-40B4-BE49-F238E27FC236}">
                <a16:creationId xmlns:a16="http://schemas.microsoft.com/office/drawing/2014/main" id="{516503E6-FF6C-49BF-9359-3BE491967644}"/>
              </a:ext>
            </a:extLst>
          </p:cNvPr>
          <p:cNvSpPr>
            <a:spLocks noGrp="1"/>
          </p:cNvSpPr>
          <p:nvPr>
            <p:ph idx="1"/>
          </p:nvPr>
        </p:nvSpPr>
        <p:spPr>
          <a:xfrm>
            <a:off x="382279" y="2121408"/>
            <a:ext cx="6743845" cy="4050792"/>
          </a:xfrm>
        </p:spPr>
        <p:txBody>
          <a:bodyPr>
            <a:normAutofit/>
          </a:bodyPr>
          <a:lstStyle/>
          <a:p>
            <a:r>
              <a:rPr lang="en-US" sz="1700" dirty="0"/>
              <a:t>Officers shall make reasonable efforts to identify the dominant aggressor in any incident. The dominant aggressor is the person determined to be the </a:t>
            </a:r>
            <a:r>
              <a:rPr lang="en-US" sz="1700" b="1" dirty="0">
                <a:solidFill>
                  <a:schemeClr val="accent1"/>
                </a:solidFill>
              </a:rPr>
              <a:t>most significant</a:t>
            </a:r>
            <a:r>
              <a:rPr lang="en-US" sz="1700" dirty="0"/>
              <a:t>, rather than the first aggressor [Penal Code section 13701(b)]. </a:t>
            </a:r>
          </a:p>
          <a:p>
            <a:pPr marL="0" indent="0">
              <a:buNone/>
            </a:pPr>
            <a:r>
              <a:rPr lang="en-US" sz="1700" dirty="0"/>
              <a:t>	In identifying the dominant aggressor, the Officer shall 	consider the following:</a:t>
            </a:r>
          </a:p>
          <a:p>
            <a:r>
              <a:rPr lang="en-US" sz="1700" dirty="0"/>
              <a:t> The intent of the law to protect DV victims, </a:t>
            </a:r>
          </a:p>
          <a:p>
            <a:r>
              <a:rPr lang="en-US" sz="1700" dirty="0"/>
              <a:t>Any threats – real or implied – which instill fear of physical violence by one partner toward another, </a:t>
            </a:r>
          </a:p>
          <a:p>
            <a:r>
              <a:rPr lang="en-US" sz="1700" dirty="0"/>
              <a:t>Any history of domestic violence between the persons involved, </a:t>
            </a:r>
          </a:p>
          <a:p>
            <a:r>
              <a:rPr lang="en-US" sz="1700" dirty="0"/>
              <a:t>Any history of controlling behavior or coercion, </a:t>
            </a:r>
          </a:p>
          <a:p>
            <a:r>
              <a:rPr lang="en-US" sz="1700" dirty="0"/>
              <a:t>If either partner acted in self-defense</a:t>
            </a:r>
          </a:p>
          <a:p>
            <a:endParaRPr lang="en-US" sz="1700" dirty="0"/>
          </a:p>
        </p:txBody>
      </p:sp>
      <p:pic>
        <p:nvPicPr>
          <p:cNvPr id="4" name="Picture 3">
            <a:extLst>
              <a:ext uri="{FF2B5EF4-FFF2-40B4-BE49-F238E27FC236}">
                <a16:creationId xmlns:a16="http://schemas.microsoft.com/office/drawing/2014/main" id="{64F10511-150E-48F4-8F69-2D4821C6C363}"/>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7545274" y="9456"/>
            <a:ext cx="4646726" cy="6839097"/>
          </a:xfrm>
          <a:prstGeom prst="rect">
            <a:avLst/>
          </a:prstGeom>
        </p:spPr>
      </p:pic>
      <p:grpSp>
        <p:nvGrpSpPr>
          <p:cNvPr id="31" name="Group 25">
            <a:extLst>
              <a:ext uri="{FF2B5EF4-FFF2-40B4-BE49-F238E27FC236}">
                <a16:creationId xmlns:a16="http://schemas.microsoft.com/office/drawing/2014/main" id="{B55DE4E1-F219-45A4-96D9-9A86D0E4DBD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27" name="Oval 26">
              <a:extLst>
                <a:ext uri="{FF2B5EF4-FFF2-40B4-BE49-F238E27FC236}">
                  <a16:creationId xmlns:a16="http://schemas.microsoft.com/office/drawing/2014/main" id="{3601C3FF-4A5D-437C-B3DB-A53B99D308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8" name="Oval 27">
              <a:extLst>
                <a:ext uri="{FF2B5EF4-FFF2-40B4-BE49-F238E27FC236}">
                  <a16:creationId xmlns:a16="http://schemas.microsoft.com/office/drawing/2014/main" id="{61B1BDC9-B583-4F65-8FE9-E2CBE71D93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25391024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F79FF99C-BAA9-404F-9C96-6DD456B4F7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49C44AFD-C72D-4D9C-84C6-73E615CED8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blipFill dpi="0" rotWithShape="1">
            <a:blip r:embed="rId2">
              <a:alphaModFix amt="30000"/>
              <a:duotone>
                <a:prstClr val="black"/>
                <a:schemeClr val="accent1">
                  <a:tint val="45000"/>
                  <a:satMod val="400000"/>
                </a:schemeClr>
              </a:duotone>
              <a:extLst>
                <a:ext uri="{BEBA8EAE-BF5A-486C-A8C5-ECC9F3942E4B}">
                  <a14:imgProps xmlns:a14="http://schemas.microsoft.com/office/drawing/2010/main">
                    <a14:imgLayer r:embed="rId3">
                      <a14:imgEffect>
                        <a14:sharpenSoften amount="61000"/>
                      </a14:imgEffect>
                      <a14:imgEffect>
                        <a14:brightnessContrast bright="-25000" contrast="20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EF3CE33-AAFC-4AAC-8E01-364139D2CDA3}"/>
              </a:ext>
            </a:extLst>
          </p:cNvPr>
          <p:cNvSpPr>
            <a:spLocks noGrp="1"/>
          </p:cNvSpPr>
          <p:nvPr>
            <p:ph type="title"/>
          </p:nvPr>
        </p:nvSpPr>
        <p:spPr>
          <a:xfrm>
            <a:off x="1206587" y="38783"/>
            <a:ext cx="10058400" cy="1609344"/>
          </a:xfrm>
        </p:spPr>
        <p:txBody>
          <a:bodyPr anchor="ctr">
            <a:normAutofit/>
          </a:bodyPr>
          <a:lstStyle/>
          <a:p>
            <a:r>
              <a:rPr lang="en-US" sz="4000" dirty="0">
                <a:solidFill>
                  <a:schemeClr val="tx1"/>
                </a:solidFill>
              </a:rPr>
              <a:t>Dominant Aggressor: Other factors to consider </a:t>
            </a:r>
          </a:p>
        </p:txBody>
      </p:sp>
      <p:grpSp>
        <p:nvGrpSpPr>
          <p:cNvPr id="44" name="Group 43">
            <a:extLst>
              <a:ext uri="{FF2B5EF4-FFF2-40B4-BE49-F238E27FC236}">
                <a16:creationId xmlns:a16="http://schemas.microsoft.com/office/drawing/2014/main" id="{1D25B14F-36E0-41E8-956F-CABEF1ADD6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45" name="Oval 44">
              <a:extLst>
                <a:ext uri="{FF2B5EF4-FFF2-40B4-BE49-F238E27FC236}">
                  <a16:creationId xmlns:a16="http://schemas.microsoft.com/office/drawing/2014/main" id="{4AFB9EA5-DE4D-4E6B-A302-F55174E4B1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46" name="Oval 45">
              <a:extLst>
                <a:ext uri="{FF2B5EF4-FFF2-40B4-BE49-F238E27FC236}">
                  <a16:creationId xmlns:a16="http://schemas.microsoft.com/office/drawing/2014/main" id="{E44092F4-4D9B-4D0A-8832-C29E786F8F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graphicFrame>
        <p:nvGraphicFramePr>
          <p:cNvPr id="5" name="Content Placeholder 4">
            <a:extLst>
              <a:ext uri="{FF2B5EF4-FFF2-40B4-BE49-F238E27FC236}">
                <a16:creationId xmlns:a16="http://schemas.microsoft.com/office/drawing/2014/main" id="{F3EE1938-13E9-4458-852B-E3FAA9C56358}"/>
              </a:ext>
            </a:extLst>
          </p:cNvPr>
          <p:cNvGraphicFramePr>
            <a:graphicFrameLocks noGrp="1"/>
          </p:cNvGraphicFramePr>
          <p:nvPr>
            <p:ph idx="1"/>
            <p:extLst>
              <p:ext uri="{D42A27DB-BD31-4B8C-83A1-F6EECF244321}">
                <p14:modId xmlns:p14="http://schemas.microsoft.com/office/powerpoint/2010/main" val="1079458968"/>
              </p:ext>
            </p:extLst>
          </p:nvPr>
        </p:nvGraphicFramePr>
        <p:xfrm>
          <a:off x="499008" y="1124847"/>
          <a:ext cx="10765979" cy="556203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549906059"/>
      </p:ext>
    </p:extLst>
  </p:cSld>
  <p:clrMapOvr>
    <a:overrideClrMapping bg1="dk1" tx1="lt1" bg2="dk2" tx2="lt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9514430-28FF-4818-8C52-4E166CAC8FA4}"/>
              </a:ext>
            </a:extLst>
          </p:cNvPr>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Lst>
          </a:blip>
          <a:stretch>
            <a:fillRect/>
          </a:stretch>
        </p:blipFill>
        <p:spPr>
          <a:xfrm>
            <a:off x="6096000" y="1696813"/>
            <a:ext cx="5364945" cy="4523624"/>
          </a:xfrm>
          <a:prstGeom prst="rect">
            <a:avLst/>
          </a:prstGeom>
        </p:spPr>
      </p:pic>
      <p:pic>
        <p:nvPicPr>
          <p:cNvPr id="8" name="Picture 7">
            <a:extLst>
              <a:ext uri="{FF2B5EF4-FFF2-40B4-BE49-F238E27FC236}">
                <a16:creationId xmlns:a16="http://schemas.microsoft.com/office/drawing/2014/main" id="{5B30CF73-D7BF-4531-833F-4AAD4F1EFE6D}"/>
              </a:ext>
            </a:extLst>
          </p:cNvPr>
          <p:cNvPicPr>
            <a:picLocks noChangeAspect="1"/>
          </p:cNvPicPr>
          <p:nvPr/>
        </p:nvPicPr>
        <p:blipFill>
          <a:blip r:embed="rId4"/>
          <a:stretch>
            <a:fillRect/>
          </a:stretch>
        </p:blipFill>
        <p:spPr>
          <a:xfrm>
            <a:off x="530352" y="1703715"/>
            <a:ext cx="5263965" cy="3169538"/>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Title 3">
            <a:extLst>
              <a:ext uri="{FF2B5EF4-FFF2-40B4-BE49-F238E27FC236}">
                <a16:creationId xmlns:a16="http://schemas.microsoft.com/office/drawing/2014/main" id="{A71C1C75-A03A-460E-8E86-C40825A53DC0}"/>
              </a:ext>
            </a:extLst>
          </p:cNvPr>
          <p:cNvSpPr>
            <a:spLocks noGrp="1"/>
          </p:cNvSpPr>
          <p:nvPr>
            <p:ph type="title"/>
          </p:nvPr>
        </p:nvSpPr>
        <p:spPr/>
        <p:txBody>
          <a:bodyPr/>
          <a:lstStyle/>
          <a:p>
            <a:pPr algn="ctr"/>
            <a:r>
              <a:rPr lang="en-US" dirty="0"/>
              <a:t>When to arrest</a:t>
            </a:r>
          </a:p>
        </p:txBody>
      </p:sp>
      <p:sp>
        <p:nvSpPr>
          <p:cNvPr id="5" name="Content Placeholder 4">
            <a:extLst>
              <a:ext uri="{FF2B5EF4-FFF2-40B4-BE49-F238E27FC236}">
                <a16:creationId xmlns:a16="http://schemas.microsoft.com/office/drawing/2014/main" id="{8E8946C2-B64A-4860-B372-B56D5F1D2F90}"/>
              </a:ext>
            </a:extLst>
          </p:cNvPr>
          <p:cNvSpPr>
            <a:spLocks noGrp="1"/>
          </p:cNvSpPr>
          <p:nvPr>
            <p:ph sz="half" idx="1"/>
          </p:nvPr>
        </p:nvSpPr>
        <p:spPr>
          <a:xfrm>
            <a:off x="1071372" y="2093976"/>
            <a:ext cx="4754880" cy="3977640"/>
          </a:xfrm>
        </p:spPr>
        <p:txBody>
          <a:bodyPr/>
          <a:lstStyle/>
          <a:p>
            <a:endParaRPr lang="en-US" b="1" dirty="0"/>
          </a:p>
          <a:p>
            <a:r>
              <a:rPr lang="en-US" b="1" dirty="0">
                <a:solidFill>
                  <a:schemeClr val="bg1"/>
                </a:solidFill>
              </a:rPr>
              <a:t>FELONY ARRESTS: </a:t>
            </a:r>
          </a:p>
          <a:p>
            <a:pPr marL="0" indent="0">
              <a:buNone/>
            </a:pPr>
            <a:r>
              <a:rPr lang="en-US" dirty="0">
                <a:solidFill>
                  <a:schemeClr val="bg1"/>
                </a:solidFill>
              </a:rPr>
              <a:t>If an Officer has probable cause to believe that a DV felony has occurred, an arrest </a:t>
            </a:r>
            <a:r>
              <a:rPr lang="en-US" b="1" dirty="0">
                <a:solidFill>
                  <a:schemeClr val="bg1"/>
                </a:solidFill>
              </a:rPr>
              <a:t>shall</a:t>
            </a:r>
            <a:r>
              <a:rPr lang="en-US" dirty="0">
                <a:solidFill>
                  <a:schemeClr val="bg1"/>
                </a:solidFill>
              </a:rPr>
              <a:t> be made, absent unusual circumstances.</a:t>
            </a:r>
          </a:p>
          <a:p>
            <a:endParaRPr lang="en-US" dirty="0"/>
          </a:p>
        </p:txBody>
      </p:sp>
      <p:sp>
        <p:nvSpPr>
          <p:cNvPr id="6" name="Content Placeholder 5">
            <a:extLst>
              <a:ext uri="{FF2B5EF4-FFF2-40B4-BE49-F238E27FC236}">
                <a16:creationId xmlns:a16="http://schemas.microsoft.com/office/drawing/2014/main" id="{C4F923AF-D253-45EF-9986-13F7F4B6B835}"/>
              </a:ext>
            </a:extLst>
          </p:cNvPr>
          <p:cNvSpPr>
            <a:spLocks noGrp="1"/>
          </p:cNvSpPr>
          <p:nvPr>
            <p:ph sz="half" idx="2"/>
          </p:nvPr>
        </p:nvSpPr>
        <p:spPr>
          <a:xfrm>
            <a:off x="6367272" y="2093976"/>
            <a:ext cx="4754880" cy="3977640"/>
          </a:xfrm>
        </p:spPr>
        <p:txBody>
          <a:bodyPr/>
          <a:lstStyle/>
          <a:p>
            <a:endParaRPr lang="en-US" b="1" dirty="0"/>
          </a:p>
          <a:p>
            <a:r>
              <a:rPr lang="en-US" b="1" dirty="0">
                <a:solidFill>
                  <a:schemeClr val="bg1"/>
                </a:solidFill>
              </a:rPr>
              <a:t>MISDEMEANOR ARRESTS</a:t>
            </a:r>
          </a:p>
          <a:p>
            <a:pPr marL="274320" lvl="1" indent="0" algn="ctr">
              <a:buNone/>
            </a:pPr>
            <a:r>
              <a:rPr lang="en-US" b="1" dirty="0">
                <a:solidFill>
                  <a:schemeClr val="bg1"/>
                </a:solidFill>
              </a:rPr>
              <a:t>in Officer's presence</a:t>
            </a:r>
            <a:r>
              <a:rPr lang="en-US" dirty="0">
                <a:solidFill>
                  <a:schemeClr val="bg1"/>
                </a:solidFill>
              </a:rPr>
              <a:t>:</a:t>
            </a:r>
          </a:p>
          <a:p>
            <a:pPr marL="274320" lvl="1" indent="0">
              <a:buNone/>
            </a:pPr>
            <a:r>
              <a:rPr lang="en-US" dirty="0">
                <a:solidFill>
                  <a:schemeClr val="bg1"/>
                </a:solidFill>
              </a:rPr>
              <a:t> If there is probable cause to believe that a DV misdemeanor offense has been committed in the Officer’s presence, an arrest </a:t>
            </a:r>
            <a:r>
              <a:rPr lang="en-US" b="1" dirty="0">
                <a:solidFill>
                  <a:schemeClr val="bg1"/>
                </a:solidFill>
              </a:rPr>
              <a:t>shall </a:t>
            </a:r>
            <a:r>
              <a:rPr lang="en-US" dirty="0">
                <a:solidFill>
                  <a:schemeClr val="bg1"/>
                </a:solidFill>
              </a:rPr>
              <a:t>be made. </a:t>
            </a:r>
          </a:p>
          <a:p>
            <a:endParaRPr lang="en-US" dirty="0"/>
          </a:p>
        </p:txBody>
      </p:sp>
      <p:sp>
        <p:nvSpPr>
          <p:cNvPr id="2" name="TextBox 1">
            <a:extLst>
              <a:ext uri="{FF2B5EF4-FFF2-40B4-BE49-F238E27FC236}">
                <a16:creationId xmlns:a16="http://schemas.microsoft.com/office/drawing/2014/main" id="{C359C216-F939-4C43-846B-35DAF22B2199}"/>
              </a:ext>
            </a:extLst>
          </p:cNvPr>
          <p:cNvSpPr txBox="1"/>
          <p:nvPr/>
        </p:nvSpPr>
        <p:spPr>
          <a:xfrm>
            <a:off x="687897" y="5259897"/>
            <a:ext cx="10293292" cy="1477328"/>
          </a:xfrm>
          <a:prstGeom prst="rect">
            <a:avLst/>
          </a:prstGeom>
          <a:noFill/>
        </p:spPr>
        <p:txBody>
          <a:bodyPr wrap="square" rtlCol="0">
            <a:spAutoFit/>
          </a:bodyPr>
          <a:lstStyle/>
          <a:p>
            <a:pPr marL="285750" indent="-285750" algn="ctr">
              <a:buClr>
                <a:schemeClr val="accent1"/>
              </a:buClr>
              <a:buFont typeface="Wingdings" panose="05000000000000000000" pitchFamily="2" charset="2"/>
              <a:buChar char="§"/>
            </a:pPr>
            <a:r>
              <a:rPr lang="en-US" dirty="0"/>
              <a:t>The Carlsbad Police Department implements a pro-arrest policy encouraging Officers to arrest domestic violence offenders if there is probable cause that a domestic violence offense has been committed </a:t>
            </a:r>
          </a:p>
          <a:p>
            <a:pPr marL="285750" indent="-285750">
              <a:buClr>
                <a:schemeClr val="accent1"/>
              </a:buClr>
              <a:buFont typeface="Wingdings" panose="05000000000000000000" pitchFamily="2" charset="2"/>
              <a:buChar char="§"/>
            </a:pPr>
            <a:endParaRPr lang="en-US" altLang="en-US" dirty="0">
              <a:latin typeface="Arial" charset="0"/>
              <a:cs typeface="Arial" charset="0"/>
            </a:endParaRPr>
          </a:p>
          <a:p>
            <a:pPr algn="ctr"/>
            <a:endParaRPr lang="en-US" dirty="0"/>
          </a:p>
        </p:txBody>
      </p:sp>
    </p:spTree>
    <p:extLst>
      <p:ext uri="{BB962C8B-B14F-4D97-AF65-F5344CB8AC3E}">
        <p14:creationId xmlns:p14="http://schemas.microsoft.com/office/powerpoint/2010/main" val="16178154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8">
            <a:extLst>
              <a:ext uri="{FF2B5EF4-FFF2-40B4-BE49-F238E27FC236}">
                <a16:creationId xmlns:a16="http://schemas.microsoft.com/office/drawing/2014/main" id="{362E11DD-B54B-4751-9C17-39DAF9EF46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B08C872-6DF9-4E7B-BA8D-3CFF5CA7F9E7}"/>
              </a:ext>
            </a:extLst>
          </p:cNvPr>
          <p:cNvSpPr>
            <a:spLocks noGrp="1"/>
          </p:cNvSpPr>
          <p:nvPr>
            <p:ph type="title"/>
          </p:nvPr>
        </p:nvSpPr>
        <p:spPr>
          <a:xfrm>
            <a:off x="501152" y="329184"/>
            <a:ext cx="6743844" cy="1609344"/>
          </a:xfrm>
        </p:spPr>
        <p:txBody>
          <a:bodyPr>
            <a:normAutofit/>
          </a:bodyPr>
          <a:lstStyle/>
          <a:p>
            <a:r>
              <a:rPr lang="en-US" sz="4800" dirty="0"/>
              <a:t>When to arrest</a:t>
            </a:r>
          </a:p>
        </p:txBody>
      </p:sp>
      <p:sp>
        <p:nvSpPr>
          <p:cNvPr id="3" name="Content Placeholder 2">
            <a:extLst>
              <a:ext uri="{FF2B5EF4-FFF2-40B4-BE49-F238E27FC236}">
                <a16:creationId xmlns:a16="http://schemas.microsoft.com/office/drawing/2014/main" id="{543CC8B9-E6A0-4E12-942A-BDC257E84B1F}"/>
              </a:ext>
            </a:extLst>
          </p:cNvPr>
          <p:cNvSpPr>
            <a:spLocks noGrp="1"/>
          </p:cNvSpPr>
          <p:nvPr>
            <p:ph idx="1"/>
          </p:nvPr>
        </p:nvSpPr>
        <p:spPr>
          <a:xfrm>
            <a:off x="382280" y="1685581"/>
            <a:ext cx="6743844" cy="4486619"/>
          </a:xfrm>
        </p:spPr>
        <p:txBody>
          <a:bodyPr>
            <a:normAutofit/>
          </a:bodyPr>
          <a:lstStyle/>
          <a:p>
            <a:r>
              <a:rPr lang="en-US" b="1" dirty="0">
                <a:solidFill>
                  <a:schemeClr val="accent1"/>
                </a:solidFill>
              </a:rPr>
              <a:t>Misdemeanor DV committed outside a Officer's presence: </a:t>
            </a:r>
          </a:p>
          <a:p>
            <a:pPr lvl="1"/>
            <a:r>
              <a:rPr lang="en-US" sz="2000" dirty="0"/>
              <a:t>A Officer may</a:t>
            </a:r>
            <a:r>
              <a:rPr lang="en-US" sz="2000" b="1" dirty="0"/>
              <a:t> </a:t>
            </a:r>
            <a:r>
              <a:rPr lang="en-US" sz="2000" dirty="0"/>
              <a:t>arrest without a warrant where </a:t>
            </a:r>
            <a:r>
              <a:rPr lang="en-US" sz="2000" b="1" dirty="0">
                <a:solidFill>
                  <a:schemeClr val="accent1"/>
                </a:solidFill>
              </a:rPr>
              <a:t>both </a:t>
            </a:r>
            <a:r>
              <a:rPr lang="en-US" sz="2000" dirty="0"/>
              <a:t>of the following circumstances apply: </a:t>
            </a:r>
          </a:p>
          <a:p>
            <a:pPr lvl="1"/>
            <a:r>
              <a:rPr lang="en-US" sz="2000" dirty="0"/>
              <a:t>a. The Officer has </a:t>
            </a:r>
            <a:r>
              <a:rPr lang="en-US" sz="2000" b="1" dirty="0">
                <a:solidFill>
                  <a:schemeClr val="accent1"/>
                </a:solidFill>
              </a:rPr>
              <a:t>probable cause </a:t>
            </a:r>
            <a:r>
              <a:rPr lang="en-US" sz="2000" dirty="0"/>
              <a:t>to believe that the person to be arrested has committed the assault or battery, whether or not it has in fact been committed; </a:t>
            </a:r>
          </a:p>
          <a:p>
            <a:pPr marL="274320" lvl="1" indent="0">
              <a:buNone/>
            </a:pPr>
            <a:r>
              <a:rPr lang="en-US" sz="2000" b="1" dirty="0">
                <a:solidFill>
                  <a:schemeClr val="accent1"/>
                </a:solidFill>
              </a:rPr>
              <a:t>	and </a:t>
            </a:r>
          </a:p>
          <a:p>
            <a:pPr lvl="1"/>
            <a:r>
              <a:rPr lang="en-US" sz="2000" dirty="0"/>
              <a:t>b. The Officer makes the </a:t>
            </a:r>
            <a:r>
              <a:rPr lang="en-US" sz="2000" b="1" dirty="0">
                <a:solidFill>
                  <a:schemeClr val="accent1"/>
                </a:solidFill>
              </a:rPr>
              <a:t>arrest as soon as probable cause arises</a:t>
            </a:r>
            <a:r>
              <a:rPr lang="en-US" sz="2000" dirty="0">
                <a:solidFill>
                  <a:schemeClr val="accent1"/>
                </a:solidFill>
              </a:rPr>
              <a:t> </a:t>
            </a:r>
            <a:r>
              <a:rPr lang="en-US" sz="2000" dirty="0"/>
              <a:t>to believe that the person to be arrested has committed the assault or battery, whether or not it has in fact been committed [Penal Code section 836(d)]. </a:t>
            </a:r>
          </a:p>
          <a:p>
            <a:endParaRPr lang="en-US" sz="1700" dirty="0"/>
          </a:p>
          <a:p>
            <a:endParaRPr lang="en-US" sz="1700" dirty="0"/>
          </a:p>
        </p:txBody>
      </p:sp>
      <p:pic>
        <p:nvPicPr>
          <p:cNvPr id="4" name="Picture 3">
            <a:extLst>
              <a:ext uri="{FF2B5EF4-FFF2-40B4-BE49-F238E27FC236}">
                <a16:creationId xmlns:a16="http://schemas.microsoft.com/office/drawing/2014/main" id="{7D42D554-67A5-45AA-B977-2BFD385AE4B0}"/>
              </a:ext>
            </a:extLst>
          </p:cNvPr>
          <p:cNvPicPr>
            <a:picLocks noChangeAspect="1"/>
          </p:cNvPicPr>
          <p:nvPr/>
        </p:nvPicPr>
        <p:blipFill rotWithShape="1">
          <a:blip r:embed="rId4"/>
          <a:srcRect r="16863"/>
          <a:stretch/>
        </p:blipFill>
        <p:spPr>
          <a:xfrm>
            <a:off x="7545274" y="10"/>
            <a:ext cx="4646726" cy="6857990"/>
          </a:xfrm>
          <a:prstGeom prst="rect">
            <a:avLst/>
          </a:prstGeom>
        </p:spPr>
      </p:pic>
      <p:grpSp>
        <p:nvGrpSpPr>
          <p:cNvPr id="19" name="Group 10">
            <a:extLst>
              <a:ext uri="{FF2B5EF4-FFF2-40B4-BE49-F238E27FC236}">
                <a16:creationId xmlns:a16="http://schemas.microsoft.com/office/drawing/2014/main" id="{B55DE4E1-F219-45A4-96D9-9A86D0E4DBD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2" name="Oval 11">
              <a:extLst>
                <a:ext uri="{FF2B5EF4-FFF2-40B4-BE49-F238E27FC236}">
                  <a16:creationId xmlns:a16="http://schemas.microsoft.com/office/drawing/2014/main" id="{3601C3FF-4A5D-437C-B3DB-A53B99D308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3" name="Oval 12">
              <a:extLst>
                <a:ext uri="{FF2B5EF4-FFF2-40B4-BE49-F238E27FC236}">
                  <a16:creationId xmlns:a16="http://schemas.microsoft.com/office/drawing/2014/main" id="{61B1BDC9-B583-4F65-8FE9-E2CBE71D93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13906533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79FF99C-BAA9-404F-9C96-6DD456B4F7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9C44AFD-C72D-4D9C-84C6-73E615CED8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blipFill dpi="0" rotWithShape="1">
            <a:blip r:embed="rId2">
              <a:alphaModFix amt="30000"/>
              <a:duotone>
                <a:prstClr val="black"/>
                <a:schemeClr val="accent1">
                  <a:tint val="45000"/>
                  <a:satMod val="400000"/>
                </a:schemeClr>
              </a:duotone>
              <a:extLst>
                <a:ext uri="{BEBA8EAE-BF5A-486C-A8C5-ECC9F3942E4B}">
                  <a14:imgProps xmlns:a14="http://schemas.microsoft.com/office/drawing/2010/main">
                    <a14:imgLayer r:embed="rId3">
                      <a14:imgEffect>
                        <a14:sharpenSoften amount="61000"/>
                      </a14:imgEffect>
                      <a14:imgEffect>
                        <a14:brightnessContrast bright="-25000" contrast="20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206F8BF-D790-4BCF-8296-615978B29BD9}"/>
              </a:ext>
            </a:extLst>
          </p:cNvPr>
          <p:cNvSpPr>
            <a:spLocks noGrp="1"/>
          </p:cNvSpPr>
          <p:nvPr>
            <p:ph type="title"/>
          </p:nvPr>
        </p:nvSpPr>
        <p:spPr>
          <a:xfrm>
            <a:off x="1069848" y="484632"/>
            <a:ext cx="10058400" cy="1609344"/>
          </a:xfrm>
        </p:spPr>
        <p:txBody>
          <a:bodyPr anchor="ctr">
            <a:normAutofit/>
          </a:bodyPr>
          <a:lstStyle/>
          <a:p>
            <a:pPr algn="ctr"/>
            <a:r>
              <a:rPr lang="en-US" dirty="0">
                <a:solidFill>
                  <a:schemeClr val="tx1"/>
                </a:solidFill>
              </a:rPr>
              <a:t>When To arrest</a:t>
            </a:r>
          </a:p>
        </p:txBody>
      </p:sp>
      <p:grpSp>
        <p:nvGrpSpPr>
          <p:cNvPr id="13" name="Group 12">
            <a:extLst>
              <a:ext uri="{FF2B5EF4-FFF2-40B4-BE49-F238E27FC236}">
                <a16:creationId xmlns:a16="http://schemas.microsoft.com/office/drawing/2014/main" id="{1D25B14F-36E0-41E8-956F-CABEF1ADD6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4" name="Oval 13">
              <a:extLst>
                <a:ext uri="{FF2B5EF4-FFF2-40B4-BE49-F238E27FC236}">
                  <a16:creationId xmlns:a16="http://schemas.microsoft.com/office/drawing/2014/main" id="{4AFB9EA5-DE4D-4E6B-A302-F55174E4B1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8" name="Oval 14">
              <a:extLst>
                <a:ext uri="{FF2B5EF4-FFF2-40B4-BE49-F238E27FC236}">
                  <a16:creationId xmlns:a16="http://schemas.microsoft.com/office/drawing/2014/main" id="{E44092F4-4D9B-4D0A-8832-C29E786F8F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graphicFrame>
        <p:nvGraphicFramePr>
          <p:cNvPr id="4" name="Content Placeholder 3">
            <a:extLst>
              <a:ext uri="{FF2B5EF4-FFF2-40B4-BE49-F238E27FC236}">
                <a16:creationId xmlns:a16="http://schemas.microsoft.com/office/drawing/2014/main" id="{E35F9701-AB66-435C-B2EC-A3CE543B6085}"/>
              </a:ext>
            </a:extLst>
          </p:cNvPr>
          <p:cNvGraphicFramePr>
            <a:graphicFrameLocks noGrp="1"/>
          </p:cNvGraphicFramePr>
          <p:nvPr>
            <p:ph idx="1"/>
            <p:extLst>
              <p:ext uri="{D42A27DB-BD31-4B8C-83A1-F6EECF244321}">
                <p14:modId xmlns:p14="http://schemas.microsoft.com/office/powerpoint/2010/main" val="2965572520"/>
              </p:ext>
            </p:extLst>
          </p:nvPr>
        </p:nvGraphicFramePr>
        <p:xfrm>
          <a:off x="246888" y="1600200"/>
          <a:ext cx="10881360" cy="4572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326428371"/>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964958D-AF5D-4863-B5FB-83F6B8CB1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4" y="0"/>
            <a:ext cx="12188656"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474050-675A-454B-B442-7BAA19D5044C}"/>
              </a:ext>
            </a:extLst>
          </p:cNvPr>
          <p:cNvSpPr>
            <a:spLocks noGrp="1"/>
          </p:cNvSpPr>
          <p:nvPr>
            <p:ph type="title"/>
          </p:nvPr>
        </p:nvSpPr>
        <p:spPr>
          <a:xfrm>
            <a:off x="4970109" y="484632"/>
            <a:ext cx="6730277" cy="1609344"/>
          </a:xfrm>
          <a:ln>
            <a:noFill/>
          </a:ln>
        </p:spPr>
        <p:txBody>
          <a:bodyPr>
            <a:normAutofit/>
          </a:bodyPr>
          <a:lstStyle/>
          <a:p>
            <a:r>
              <a:rPr lang="en-US" sz="4800"/>
              <a:t>Witness interviews</a:t>
            </a:r>
          </a:p>
        </p:txBody>
      </p:sp>
      <p:pic>
        <p:nvPicPr>
          <p:cNvPr id="4" name="Picture 3">
            <a:extLst>
              <a:ext uri="{FF2B5EF4-FFF2-40B4-BE49-F238E27FC236}">
                <a16:creationId xmlns:a16="http://schemas.microsoft.com/office/drawing/2014/main" id="{29B8A05C-4516-455C-8231-971B81C0D01F}"/>
              </a:ext>
            </a:extLst>
          </p:cNvPr>
          <p:cNvPicPr>
            <a:picLocks noChangeAspect="1"/>
          </p:cNvPicPr>
          <p:nvPr/>
        </p:nvPicPr>
        <p:blipFill rotWithShape="1">
          <a:blip r:embed="rId4"/>
          <a:srcRect l="39453" r="32428"/>
          <a:stretch/>
        </p:blipFill>
        <p:spPr>
          <a:xfrm>
            <a:off x="3344" y="10"/>
            <a:ext cx="4646726" cy="6857990"/>
          </a:xfrm>
          <a:prstGeom prst="rect">
            <a:avLst/>
          </a:prstGeom>
        </p:spPr>
      </p:pic>
      <p:sp>
        <p:nvSpPr>
          <p:cNvPr id="3" name="Content Placeholder 2">
            <a:extLst>
              <a:ext uri="{FF2B5EF4-FFF2-40B4-BE49-F238E27FC236}">
                <a16:creationId xmlns:a16="http://schemas.microsoft.com/office/drawing/2014/main" id="{23C6CAEA-B533-45CB-A551-A8BB229FC69A}"/>
              </a:ext>
            </a:extLst>
          </p:cNvPr>
          <p:cNvSpPr>
            <a:spLocks noGrp="1"/>
          </p:cNvSpPr>
          <p:nvPr>
            <p:ph idx="1"/>
          </p:nvPr>
        </p:nvSpPr>
        <p:spPr>
          <a:xfrm>
            <a:off x="4970109" y="2121408"/>
            <a:ext cx="6730276" cy="4050792"/>
          </a:xfrm>
        </p:spPr>
        <p:txBody>
          <a:bodyPr>
            <a:normAutofit/>
          </a:bodyPr>
          <a:lstStyle/>
          <a:p>
            <a:endParaRPr lang="en-US" sz="1800" dirty="0"/>
          </a:p>
          <a:p>
            <a:r>
              <a:rPr lang="en-US" sz="1800" dirty="0"/>
              <a:t>Interview all witnesses separately and record names, addresses, email addresses, phone numbers and emergency contacts. </a:t>
            </a:r>
          </a:p>
          <a:p>
            <a:r>
              <a:rPr lang="en-US" sz="1800" dirty="0"/>
              <a:t>Interview neighbors (ear-witnesses). </a:t>
            </a:r>
          </a:p>
          <a:p>
            <a:r>
              <a:rPr lang="en-US" sz="1800" dirty="0"/>
              <a:t>Record names and addresses of emergency personnel responding (EMS/FD etc.). </a:t>
            </a:r>
          </a:p>
          <a:p>
            <a:r>
              <a:rPr lang="en-US" sz="1800" dirty="0"/>
              <a:t>Determine from witnesses if they are aware of a history of abuse or if they are aware of any illicit drug use, prescription drug and alcohol use. </a:t>
            </a:r>
          </a:p>
          <a:p>
            <a:endParaRPr lang="en-US" sz="1800" dirty="0"/>
          </a:p>
        </p:txBody>
      </p:sp>
      <p:grpSp>
        <p:nvGrpSpPr>
          <p:cNvPr id="11" name="Group 10">
            <a:extLst>
              <a:ext uri="{FF2B5EF4-FFF2-40B4-BE49-F238E27FC236}">
                <a16:creationId xmlns:a16="http://schemas.microsoft.com/office/drawing/2014/main" id="{11002ACD-3B0C-4885-8754-8A00E926FE4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2" name="Oval 11">
              <a:extLst>
                <a:ext uri="{FF2B5EF4-FFF2-40B4-BE49-F238E27FC236}">
                  <a16:creationId xmlns:a16="http://schemas.microsoft.com/office/drawing/2014/main" id="{DF0313CD-4196-4456-A70D-5EE2B995BA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3" name="Oval 12">
              <a:extLst>
                <a:ext uri="{FF2B5EF4-FFF2-40B4-BE49-F238E27FC236}">
                  <a16:creationId xmlns:a16="http://schemas.microsoft.com/office/drawing/2014/main" id="{80DE0B32-9EE8-4975-AD48-3855B0A82A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26675889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7" name="Rectangle 36">
            <a:extLst>
              <a:ext uri="{FF2B5EF4-FFF2-40B4-BE49-F238E27FC236}">
                <a16:creationId xmlns:a16="http://schemas.microsoft.com/office/drawing/2014/main" id="{B79D943B-BFCD-4168-988A-16654BEA79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877CB4C-511E-49E7-8968-B12B12BDDE24}"/>
              </a:ext>
            </a:extLst>
          </p:cNvPr>
          <p:cNvSpPr>
            <a:spLocks noGrp="1"/>
          </p:cNvSpPr>
          <p:nvPr>
            <p:ph type="title"/>
          </p:nvPr>
        </p:nvSpPr>
        <p:spPr>
          <a:xfrm>
            <a:off x="1069848" y="126823"/>
            <a:ext cx="10058400" cy="1609344"/>
          </a:xfrm>
        </p:spPr>
        <p:txBody>
          <a:bodyPr>
            <a:normAutofit/>
          </a:bodyPr>
          <a:lstStyle/>
          <a:p>
            <a:r>
              <a:rPr lang="en-US" dirty="0">
                <a:solidFill>
                  <a:schemeClr val="tx1"/>
                </a:solidFill>
              </a:rPr>
              <a:t>If Children are present</a:t>
            </a:r>
          </a:p>
        </p:txBody>
      </p:sp>
      <p:graphicFrame>
        <p:nvGraphicFramePr>
          <p:cNvPr id="9" name="Content Placeholder 8">
            <a:extLst>
              <a:ext uri="{FF2B5EF4-FFF2-40B4-BE49-F238E27FC236}">
                <a16:creationId xmlns:a16="http://schemas.microsoft.com/office/drawing/2014/main" id="{11449603-867E-4898-9108-4712C2941E48}"/>
              </a:ext>
            </a:extLst>
          </p:cNvPr>
          <p:cNvGraphicFramePr>
            <a:graphicFrameLocks noGrp="1"/>
          </p:cNvGraphicFramePr>
          <p:nvPr>
            <p:ph idx="1"/>
            <p:extLst>
              <p:ext uri="{D42A27DB-BD31-4B8C-83A1-F6EECF244321}">
                <p14:modId xmlns:p14="http://schemas.microsoft.com/office/powerpoint/2010/main" val="2823863580"/>
              </p:ext>
            </p:extLst>
          </p:nvPr>
        </p:nvGraphicFramePr>
        <p:xfrm>
          <a:off x="1069848" y="1563757"/>
          <a:ext cx="10645074" cy="50358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28129824"/>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7">
            <a:extLst>
              <a:ext uri="{FF2B5EF4-FFF2-40B4-BE49-F238E27FC236}">
                <a16:creationId xmlns:a16="http://schemas.microsoft.com/office/drawing/2014/main" id="{4FCA88C2-C73C-4062-A097-8FBCE3090B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9">
            <a:extLst>
              <a:ext uri="{FF2B5EF4-FFF2-40B4-BE49-F238E27FC236}">
                <a16:creationId xmlns:a16="http://schemas.microsoft.com/office/drawing/2014/main" id="{83981C21-E132-4402-B31B-D725C1CE77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4" y="653241"/>
            <a:ext cx="109087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1">
            <a:extLst>
              <a:ext uri="{FF2B5EF4-FFF2-40B4-BE49-F238E27FC236}">
                <a16:creationId xmlns:a16="http://schemas.microsoft.com/office/drawing/2014/main" id="{6A685C77-4E84-486A-9AE5-F3635BE98E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2" y="822324"/>
            <a:ext cx="5149596" cy="5228279"/>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C2CEC18-D22C-4276-A24A-23FF0B9898DF}"/>
              </a:ext>
            </a:extLst>
          </p:cNvPr>
          <p:cNvSpPr>
            <a:spLocks noGrp="1"/>
          </p:cNvSpPr>
          <p:nvPr>
            <p:ph type="title"/>
          </p:nvPr>
        </p:nvSpPr>
        <p:spPr>
          <a:xfrm>
            <a:off x="1286934" y="1465790"/>
            <a:ext cx="3860798" cy="3941345"/>
          </a:xfrm>
        </p:spPr>
        <p:txBody>
          <a:bodyPr>
            <a:normAutofit/>
          </a:bodyPr>
          <a:lstStyle/>
          <a:p>
            <a:r>
              <a:rPr lang="en-US" sz="6000"/>
              <a:t>Domestic Violence update training	</a:t>
            </a:r>
          </a:p>
        </p:txBody>
      </p:sp>
      <p:sp>
        <p:nvSpPr>
          <p:cNvPr id="3" name="Content Placeholder 2">
            <a:extLst>
              <a:ext uri="{FF2B5EF4-FFF2-40B4-BE49-F238E27FC236}">
                <a16:creationId xmlns:a16="http://schemas.microsoft.com/office/drawing/2014/main" id="{3ECD6511-9A86-436E-81A1-A1AB12EF458B}"/>
              </a:ext>
            </a:extLst>
          </p:cNvPr>
          <p:cNvSpPr>
            <a:spLocks noGrp="1"/>
          </p:cNvSpPr>
          <p:nvPr>
            <p:ph idx="1"/>
          </p:nvPr>
        </p:nvSpPr>
        <p:spPr>
          <a:xfrm>
            <a:off x="6417733" y="1359090"/>
            <a:ext cx="5132665" cy="4048046"/>
          </a:xfrm>
        </p:spPr>
        <p:txBody>
          <a:bodyPr anchor="ctr">
            <a:normAutofit/>
          </a:bodyPr>
          <a:lstStyle/>
          <a:p>
            <a:r>
              <a:rPr lang="en-US" dirty="0"/>
              <a:t>Completed every 2 years per 13519 PC- mandated for all law enforcement below the rank of supervisor assigned to patrol duties and would normally respond to domestic violence calls</a:t>
            </a:r>
          </a:p>
          <a:p>
            <a:pPr marL="0" indent="0">
              <a:buNone/>
            </a:pPr>
            <a:endParaRPr lang="en-US" dirty="0"/>
          </a:p>
          <a:p>
            <a:r>
              <a:rPr lang="en-US" b="1" dirty="0"/>
              <a:t>After viewing the PowerPoint, you must notify Heather Hutchinson that you have completed training to be signed off. </a:t>
            </a:r>
            <a:endParaRPr lang="en-US" dirty="0"/>
          </a:p>
        </p:txBody>
      </p:sp>
      <p:sp>
        <p:nvSpPr>
          <p:cNvPr id="19" name="Rectangle 13">
            <a:extLst>
              <a:ext uri="{FF2B5EF4-FFF2-40B4-BE49-F238E27FC236}">
                <a16:creationId xmlns:a16="http://schemas.microsoft.com/office/drawing/2014/main" id="{E55C1C3E-5158-47F3-8FD9-14B22C3E6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604" y="6121662"/>
            <a:ext cx="109087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953727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D2F9B8D9-2A0F-48A2-AD9F-81D8C49703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1672" y="0"/>
            <a:ext cx="7540328"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1BDF575-4C2C-4CDA-B448-F365600C8F77}"/>
              </a:ext>
            </a:extLst>
          </p:cNvPr>
          <p:cNvSpPr>
            <a:spLocks noGrp="1"/>
          </p:cNvSpPr>
          <p:nvPr>
            <p:ph type="title"/>
          </p:nvPr>
        </p:nvSpPr>
        <p:spPr>
          <a:xfrm>
            <a:off x="4970109" y="484632"/>
            <a:ext cx="6730277" cy="1609344"/>
          </a:xfrm>
          <a:ln>
            <a:noFill/>
          </a:ln>
        </p:spPr>
        <p:txBody>
          <a:bodyPr>
            <a:normAutofit/>
          </a:bodyPr>
          <a:lstStyle/>
          <a:p>
            <a:r>
              <a:rPr lang="en-US" sz="4400"/>
              <a:t>Minimal Facts Interview</a:t>
            </a:r>
          </a:p>
        </p:txBody>
      </p:sp>
      <p:pic>
        <p:nvPicPr>
          <p:cNvPr id="4" name="Picture 3" descr="A picture containing text&#10;&#10;Description automatically generated">
            <a:extLst>
              <a:ext uri="{FF2B5EF4-FFF2-40B4-BE49-F238E27FC236}">
                <a16:creationId xmlns:a16="http://schemas.microsoft.com/office/drawing/2014/main" id="{DB3F6CC6-4026-43D9-8D39-833B181C2F0B}"/>
              </a:ext>
            </a:extLst>
          </p:cNvPr>
          <p:cNvPicPr>
            <a:picLocks noChangeAspect="1"/>
          </p:cNvPicPr>
          <p:nvPr/>
        </p:nvPicPr>
        <p:blipFill rotWithShape="1">
          <a:blip r:embed="rId4">
            <a:extLst>
              <a:ext uri="{28A0092B-C50C-407E-A947-70E740481C1C}">
                <a14:useLocalDpi xmlns:a14="http://schemas.microsoft.com/office/drawing/2010/main" val="0"/>
              </a:ext>
            </a:extLst>
          </a:blip>
          <a:stretch/>
        </p:blipFill>
        <p:spPr>
          <a:xfrm rot="5400000">
            <a:off x="-1286155" y="1619226"/>
            <a:ext cx="6857999" cy="3619545"/>
          </a:xfrm>
          <a:prstGeom prst="rect">
            <a:avLst/>
          </a:prstGeom>
        </p:spPr>
      </p:pic>
      <p:sp>
        <p:nvSpPr>
          <p:cNvPr id="3" name="Content Placeholder 2">
            <a:extLst>
              <a:ext uri="{FF2B5EF4-FFF2-40B4-BE49-F238E27FC236}">
                <a16:creationId xmlns:a16="http://schemas.microsoft.com/office/drawing/2014/main" id="{56C3EC4E-108B-4E23-96F0-6361CB4EF231}"/>
              </a:ext>
            </a:extLst>
          </p:cNvPr>
          <p:cNvSpPr>
            <a:spLocks noGrp="1"/>
          </p:cNvSpPr>
          <p:nvPr>
            <p:ph idx="1"/>
          </p:nvPr>
        </p:nvSpPr>
        <p:spPr>
          <a:xfrm>
            <a:off x="4970109" y="2121408"/>
            <a:ext cx="6730276" cy="4050792"/>
          </a:xfrm>
        </p:spPr>
        <p:txBody>
          <a:bodyPr>
            <a:normAutofit fontScale="92500" lnSpcReduction="10000"/>
          </a:bodyPr>
          <a:lstStyle/>
          <a:p>
            <a:pPr lvl="0"/>
            <a:r>
              <a:rPr lang="en-US" b="1" dirty="0">
                <a:latin typeface="Calisto MT" panose="02040603050505030304" pitchFamily="18" charset="0"/>
              </a:rPr>
              <a:t>NEVER BELIEVE CHILDREN ARE ASLEEP!</a:t>
            </a:r>
            <a:endParaRPr lang="en-US" dirty="0">
              <a:latin typeface="Calisto MT" panose="02040603050505030304" pitchFamily="18" charset="0"/>
            </a:endParaRPr>
          </a:p>
          <a:p>
            <a:pPr lvl="0"/>
            <a:r>
              <a:rPr lang="en-US" b="1" dirty="0">
                <a:latin typeface="Calisto MT" panose="02040603050505030304" pitchFamily="18" charset="0"/>
              </a:rPr>
              <a:t>ALWAYS CHECK ON AND INTERVIEW CHILDREN – Corroboration </a:t>
            </a:r>
            <a:endParaRPr lang="en-US" dirty="0">
              <a:latin typeface="Calisto MT" panose="02040603050505030304" pitchFamily="18" charset="0"/>
            </a:endParaRPr>
          </a:p>
          <a:p>
            <a:pPr lvl="0"/>
            <a:r>
              <a:rPr lang="en-US" b="1" dirty="0">
                <a:latin typeface="Calisto MT" panose="02040603050505030304" pitchFamily="18" charset="0"/>
              </a:rPr>
              <a:t>Interview separately from witnesses and parents</a:t>
            </a:r>
            <a:endParaRPr lang="en-US" dirty="0">
              <a:latin typeface="Calisto MT" panose="02040603050505030304" pitchFamily="18" charset="0"/>
            </a:endParaRPr>
          </a:p>
          <a:p>
            <a:pPr lvl="1"/>
            <a:r>
              <a:rPr lang="en-US" b="1" dirty="0">
                <a:latin typeface="Calisto MT" panose="02040603050505030304" pitchFamily="18" charset="0"/>
              </a:rPr>
              <a:t>Slow down and build rapport</a:t>
            </a:r>
            <a:endParaRPr lang="en-US" dirty="0">
              <a:latin typeface="Calisto MT" panose="02040603050505030304" pitchFamily="18" charset="0"/>
            </a:endParaRPr>
          </a:p>
          <a:p>
            <a:pPr lvl="1"/>
            <a:r>
              <a:rPr lang="en-US" b="1" dirty="0">
                <a:latin typeface="Calisto MT" panose="02040603050505030304" pitchFamily="18" charset="0"/>
              </a:rPr>
              <a:t>Open ended questions </a:t>
            </a:r>
          </a:p>
          <a:p>
            <a:pPr lvl="1"/>
            <a:r>
              <a:rPr lang="en-US" b="1" dirty="0">
                <a:latin typeface="Calisto MT" panose="02040603050505030304" pitchFamily="18" charset="0"/>
              </a:rPr>
              <a:t>Don’t introduce new information, use their words</a:t>
            </a:r>
            <a:endParaRPr lang="en-US" dirty="0">
              <a:latin typeface="Calisto MT" panose="02040603050505030304" pitchFamily="18" charset="0"/>
            </a:endParaRPr>
          </a:p>
          <a:p>
            <a:pPr lvl="1"/>
            <a:r>
              <a:rPr lang="en-US" b="1" dirty="0">
                <a:latin typeface="Calisto MT" panose="02040603050505030304" pitchFamily="18" charset="0"/>
              </a:rPr>
              <a:t>Safety of the child</a:t>
            </a:r>
          </a:p>
          <a:p>
            <a:r>
              <a:rPr lang="en-US" b="1" dirty="0">
                <a:latin typeface="Calisto MT" panose="02040603050505030304" pitchFamily="18" charset="0"/>
              </a:rPr>
              <a:t>Do not ask questions related to time or sequencing events.</a:t>
            </a:r>
          </a:p>
          <a:p>
            <a:r>
              <a:rPr lang="en-US" b="1" dirty="0">
                <a:latin typeface="Calisto MT" panose="02040603050505030304" pitchFamily="18" charset="0"/>
              </a:rPr>
              <a:t>Do not react to child's statements that may minimize, shame or blame the child. </a:t>
            </a:r>
          </a:p>
          <a:p>
            <a:r>
              <a:rPr lang="en-US" b="1" dirty="0">
                <a:latin typeface="Calisto MT" panose="02040603050505030304" pitchFamily="18" charset="0"/>
              </a:rPr>
              <a:t>Do not ask leading or suggestive questions</a:t>
            </a:r>
          </a:p>
          <a:p>
            <a:pPr lvl="1"/>
            <a:endParaRPr lang="en-US" b="1" dirty="0">
              <a:latin typeface="Calisto MT" panose="02040603050505030304" pitchFamily="18" charset="0"/>
            </a:endParaRPr>
          </a:p>
          <a:p>
            <a:endParaRPr lang="en-US" dirty="0">
              <a:latin typeface="Calisto MT" panose="02040603050505030304" pitchFamily="18" charset="0"/>
            </a:endParaRPr>
          </a:p>
        </p:txBody>
      </p:sp>
      <p:grpSp>
        <p:nvGrpSpPr>
          <p:cNvPr id="55" name="Group 54">
            <a:extLst>
              <a:ext uri="{FF2B5EF4-FFF2-40B4-BE49-F238E27FC236}">
                <a16:creationId xmlns:a16="http://schemas.microsoft.com/office/drawing/2014/main" id="{0F7E20FF-7DA6-46B7-AB0E-E6CBFDD0729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56" name="Oval 55">
              <a:extLst>
                <a:ext uri="{FF2B5EF4-FFF2-40B4-BE49-F238E27FC236}">
                  <a16:creationId xmlns:a16="http://schemas.microsoft.com/office/drawing/2014/main" id="{6BE624B6-B9F4-4C3F-9F6E-2182D90EC5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57" name="Oval 56">
              <a:extLst>
                <a:ext uri="{FF2B5EF4-FFF2-40B4-BE49-F238E27FC236}">
                  <a16:creationId xmlns:a16="http://schemas.microsoft.com/office/drawing/2014/main" id="{8710C23B-B5E1-45A6-80F6-55643AC62B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10949698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2" name="Rectangle 41">
            <a:extLst>
              <a:ext uri="{FF2B5EF4-FFF2-40B4-BE49-F238E27FC236}">
                <a16:creationId xmlns:a16="http://schemas.microsoft.com/office/drawing/2014/main" id="{F3AF35CD-DA30-4E34-B0F3-32C27766DA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6310" y="0"/>
            <a:ext cx="435568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5672E1A-C66E-4FC4-AE20-748E6653EA50}"/>
              </a:ext>
            </a:extLst>
          </p:cNvPr>
          <p:cNvSpPr>
            <a:spLocks noGrp="1"/>
          </p:cNvSpPr>
          <p:nvPr>
            <p:ph type="title"/>
          </p:nvPr>
        </p:nvSpPr>
        <p:spPr>
          <a:xfrm>
            <a:off x="8156350" y="484632"/>
            <a:ext cx="3544035" cy="1609344"/>
          </a:xfrm>
          <a:ln>
            <a:noFill/>
          </a:ln>
        </p:spPr>
        <p:txBody>
          <a:bodyPr>
            <a:normAutofit/>
          </a:bodyPr>
          <a:lstStyle/>
          <a:p>
            <a:r>
              <a:rPr lang="en-US" sz="3200"/>
              <a:t>DV Effects on children</a:t>
            </a:r>
          </a:p>
        </p:txBody>
      </p:sp>
      <p:pic>
        <p:nvPicPr>
          <p:cNvPr id="5" name="Picture 4">
            <a:extLst>
              <a:ext uri="{FF2B5EF4-FFF2-40B4-BE49-F238E27FC236}">
                <a16:creationId xmlns:a16="http://schemas.microsoft.com/office/drawing/2014/main" id="{2B847102-ECD1-4CC1-B2CE-ED75D9BF0B8D}"/>
              </a:ext>
            </a:extLst>
          </p:cNvPr>
          <p:cNvPicPr>
            <a:picLocks noChangeAspect="1"/>
          </p:cNvPicPr>
          <p:nvPr/>
        </p:nvPicPr>
        <p:blipFill rotWithShape="1">
          <a:blip r:embed="rId4"/>
          <a:srcRect l="1992" r="3" b="3"/>
          <a:stretch/>
        </p:blipFill>
        <p:spPr>
          <a:xfrm>
            <a:off x="721781" y="786914"/>
            <a:ext cx="6882269" cy="5284170"/>
          </a:xfrm>
          <a:prstGeom prst="rect">
            <a:avLst/>
          </a:prstGeom>
        </p:spPr>
      </p:pic>
      <p:sp>
        <p:nvSpPr>
          <p:cNvPr id="3" name="Content Placeholder 2">
            <a:extLst>
              <a:ext uri="{FF2B5EF4-FFF2-40B4-BE49-F238E27FC236}">
                <a16:creationId xmlns:a16="http://schemas.microsoft.com/office/drawing/2014/main" id="{3AC70D5C-F5BE-482C-941C-DD7190C25A05}"/>
              </a:ext>
            </a:extLst>
          </p:cNvPr>
          <p:cNvSpPr>
            <a:spLocks noGrp="1"/>
          </p:cNvSpPr>
          <p:nvPr>
            <p:ph idx="1"/>
          </p:nvPr>
        </p:nvSpPr>
        <p:spPr>
          <a:xfrm>
            <a:off x="8156351" y="2121408"/>
            <a:ext cx="3544034" cy="4050792"/>
          </a:xfrm>
        </p:spPr>
        <p:txBody>
          <a:bodyPr>
            <a:normAutofit lnSpcReduction="10000"/>
          </a:bodyPr>
          <a:lstStyle/>
          <a:p>
            <a:r>
              <a:rPr lang="en-US" sz="2400" dirty="0"/>
              <a:t>High Correlation that children exposed to DV are later involved in DV relationships as victims or abusers</a:t>
            </a:r>
          </a:p>
          <a:p>
            <a:r>
              <a:rPr lang="en-US" sz="2400" dirty="0"/>
              <a:t>Stress the importance of victims receiving services for family members</a:t>
            </a:r>
          </a:p>
          <a:p>
            <a:r>
              <a:rPr lang="en-US" sz="2400" dirty="0"/>
              <a:t>Offer Forensic Witness Interviews to victims with children</a:t>
            </a:r>
          </a:p>
          <a:p>
            <a:endParaRPr lang="en-US" sz="2400" dirty="0"/>
          </a:p>
        </p:txBody>
      </p:sp>
      <p:grpSp>
        <p:nvGrpSpPr>
          <p:cNvPr id="44" name="Group 43">
            <a:extLst>
              <a:ext uri="{FF2B5EF4-FFF2-40B4-BE49-F238E27FC236}">
                <a16:creationId xmlns:a16="http://schemas.microsoft.com/office/drawing/2014/main" id="{BCFC42DC-2C46-47C4-BC61-530557385D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45" name="Oval 44">
              <a:extLst>
                <a:ext uri="{FF2B5EF4-FFF2-40B4-BE49-F238E27FC236}">
                  <a16:creationId xmlns:a16="http://schemas.microsoft.com/office/drawing/2014/main" id="{54B91A37-AA1F-4966-8ACF-93023547D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46" name="Oval 45">
              <a:extLst>
                <a:ext uri="{FF2B5EF4-FFF2-40B4-BE49-F238E27FC236}">
                  <a16:creationId xmlns:a16="http://schemas.microsoft.com/office/drawing/2014/main" id="{17B17AC5-0931-432F-9A4A-DDCFAA010A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21513786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C4C5769-E723-4A1E-B4F6-F6BB27AE73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4" y="0"/>
            <a:ext cx="12188656" cy="6857999"/>
          </a:xfrm>
          <a:prstGeom prst="rect">
            <a:avLst/>
          </a:prstGeom>
          <a:blipFill dpi="0" rotWithShape="1">
            <a:blip r:embed="rId2">
              <a:alphaModFix amt="4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878380D-0E99-4278-9939-702074B88F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4" y="0"/>
            <a:ext cx="464816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A3FF2E9-AC82-41E9-BA53-3ADB64CA736C}"/>
              </a:ext>
            </a:extLst>
          </p:cNvPr>
          <p:cNvSpPr>
            <a:spLocks noGrp="1"/>
          </p:cNvSpPr>
          <p:nvPr>
            <p:ph type="title"/>
          </p:nvPr>
        </p:nvSpPr>
        <p:spPr>
          <a:xfrm>
            <a:off x="643466" y="643466"/>
            <a:ext cx="3682727" cy="5571067"/>
          </a:xfrm>
        </p:spPr>
        <p:txBody>
          <a:bodyPr>
            <a:normAutofit/>
          </a:bodyPr>
          <a:lstStyle/>
          <a:p>
            <a:pPr algn="r"/>
            <a:r>
              <a:rPr lang="en-US" sz="4800">
                <a:solidFill>
                  <a:srgbClr val="FFFFFF"/>
                </a:solidFill>
              </a:rPr>
              <a:t>Corroboration considerations</a:t>
            </a:r>
          </a:p>
        </p:txBody>
      </p:sp>
      <p:sp>
        <p:nvSpPr>
          <p:cNvPr id="12" name="Oval 11">
            <a:extLst>
              <a:ext uri="{FF2B5EF4-FFF2-40B4-BE49-F238E27FC236}">
                <a16:creationId xmlns:a16="http://schemas.microsoft.com/office/drawing/2014/main" id="{75A92D53-A461-451B-87E6-8746F6FCEF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3" name="Content Placeholder 2">
            <a:extLst>
              <a:ext uri="{FF2B5EF4-FFF2-40B4-BE49-F238E27FC236}">
                <a16:creationId xmlns:a16="http://schemas.microsoft.com/office/drawing/2014/main" id="{361DD6FD-B962-4706-873B-48BF93155387}"/>
              </a:ext>
            </a:extLst>
          </p:cNvPr>
          <p:cNvSpPr>
            <a:spLocks noGrp="1"/>
          </p:cNvSpPr>
          <p:nvPr>
            <p:ph idx="1"/>
          </p:nvPr>
        </p:nvSpPr>
        <p:spPr>
          <a:xfrm>
            <a:off x="4932557" y="643465"/>
            <a:ext cx="6469168" cy="5586215"/>
          </a:xfrm>
        </p:spPr>
        <p:txBody>
          <a:bodyPr anchor="ctr">
            <a:normAutofit/>
          </a:bodyPr>
          <a:lstStyle/>
          <a:p>
            <a:r>
              <a:rPr lang="en-US" sz="1700" b="1"/>
              <a:t>Statements from Victim, Suspect, Children and Witnesses</a:t>
            </a:r>
          </a:p>
          <a:p>
            <a:r>
              <a:rPr lang="en-US" sz="1700" b="1"/>
              <a:t>Forensic Interviews of Children</a:t>
            </a:r>
          </a:p>
          <a:p>
            <a:r>
              <a:rPr lang="en-US" sz="1700" b="1"/>
              <a:t>Weapons</a:t>
            </a:r>
          </a:p>
          <a:p>
            <a:r>
              <a:rPr lang="en-US" sz="1700" b="1"/>
              <a:t>Injuries</a:t>
            </a:r>
          </a:p>
          <a:p>
            <a:r>
              <a:rPr lang="en-US" sz="1700" b="1"/>
              <a:t>Medical Reports, DAFE Examinations, Medical Personnel</a:t>
            </a:r>
          </a:p>
          <a:p>
            <a:r>
              <a:rPr lang="en-US" sz="1700" b="1"/>
              <a:t>Body Worn Camera Recordings</a:t>
            </a:r>
          </a:p>
          <a:p>
            <a:r>
              <a:rPr lang="en-US" sz="1700" b="1"/>
              <a:t>9-1-1 Call Recording</a:t>
            </a:r>
          </a:p>
          <a:p>
            <a:r>
              <a:rPr lang="en-US" sz="1700" b="1"/>
              <a:t>Surveillance Videos</a:t>
            </a:r>
          </a:p>
          <a:p>
            <a:r>
              <a:rPr lang="en-US" sz="1700" b="1"/>
              <a:t>Crime Scene Photographs</a:t>
            </a:r>
          </a:p>
          <a:p>
            <a:r>
              <a:rPr lang="en-US" sz="1700" b="1"/>
              <a:t>Phone Records</a:t>
            </a:r>
          </a:p>
          <a:p>
            <a:r>
              <a:rPr lang="en-US" sz="1700" b="1"/>
              <a:t>Social Media Records</a:t>
            </a:r>
          </a:p>
          <a:p>
            <a:r>
              <a:rPr lang="en-US" sz="1700" b="1"/>
              <a:t>Prior Domestic Violence Convictions and / or Acts [Evidence Code 1109]</a:t>
            </a:r>
          </a:p>
          <a:p>
            <a:endParaRPr lang="en-US" sz="1700"/>
          </a:p>
        </p:txBody>
      </p:sp>
      <p:sp>
        <p:nvSpPr>
          <p:cNvPr id="14" name="Oval 13">
            <a:extLst>
              <a:ext uri="{FF2B5EF4-FFF2-40B4-BE49-F238E27FC236}">
                <a16:creationId xmlns:a16="http://schemas.microsoft.com/office/drawing/2014/main" id="{F003ABC2-0D2A-42E5-9778-D9E8DBB547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8743509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863AD45-F025-4500-8898-7DE237E4CB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45274" cy="6857999"/>
          </a:xfrm>
          <a:prstGeom prst="rect">
            <a:avLst/>
          </a:prstGeom>
          <a:blipFill dpi="0" rotWithShape="1">
            <a:blip r:embed="rId2">
              <a:alphaModFix amt="60000"/>
              <a:lum bright="70000" contrast="-70000"/>
              <a:extLs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29D9962-3258-4EDE-BB89-7E4910F94D87}"/>
              </a:ext>
            </a:extLst>
          </p:cNvPr>
          <p:cNvSpPr>
            <a:spLocks noGrp="1"/>
          </p:cNvSpPr>
          <p:nvPr>
            <p:ph type="title"/>
          </p:nvPr>
        </p:nvSpPr>
        <p:spPr>
          <a:xfrm>
            <a:off x="619363" y="118872"/>
            <a:ext cx="6743844" cy="1609344"/>
          </a:xfrm>
        </p:spPr>
        <p:txBody>
          <a:bodyPr>
            <a:normAutofit/>
          </a:bodyPr>
          <a:lstStyle/>
          <a:p>
            <a:r>
              <a:rPr lang="en-US" sz="4800" dirty="0"/>
              <a:t>Strangulation</a:t>
            </a:r>
          </a:p>
        </p:txBody>
      </p:sp>
      <p:sp>
        <p:nvSpPr>
          <p:cNvPr id="3" name="Content Placeholder 2">
            <a:extLst>
              <a:ext uri="{FF2B5EF4-FFF2-40B4-BE49-F238E27FC236}">
                <a16:creationId xmlns:a16="http://schemas.microsoft.com/office/drawing/2014/main" id="{FE34E155-2BA4-4D65-83D1-56FE64A01752}"/>
              </a:ext>
            </a:extLst>
          </p:cNvPr>
          <p:cNvSpPr>
            <a:spLocks noGrp="1"/>
          </p:cNvSpPr>
          <p:nvPr>
            <p:ph idx="1"/>
          </p:nvPr>
        </p:nvSpPr>
        <p:spPr>
          <a:xfrm>
            <a:off x="277776" y="1378226"/>
            <a:ext cx="7085431" cy="5022574"/>
          </a:xfrm>
        </p:spPr>
        <p:txBody>
          <a:bodyPr>
            <a:normAutofit fontScale="32500" lnSpcReduction="20000"/>
          </a:bodyPr>
          <a:lstStyle/>
          <a:p>
            <a:pPr lvl="1" fontAlgn="base">
              <a:lnSpc>
                <a:spcPct val="120000"/>
              </a:lnSpc>
            </a:pPr>
            <a:r>
              <a:rPr lang="en-US" sz="4900" dirty="0"/>
              <a:t>Has the victim been strangled?</a:t>
            </a:r>
          </a:p>
          <a:p>
            <a:pPr lvl="2" fontAlgn="base">
              <a:lnSpc>
                <a:spcPct val="120000"/>
              </a:lnSpc>
            </a:pPr>
            <a:r>
              <a:rPr lang="en-US" sz="4900" dirty="0"/>
              <a:t>Document signs and symptoms of Strangulation </a:t>
            </a:r>
            <a:r>
              <a:rPr lang="en-US" sz="4900" b="1" dirty="0"/>
              <a:t>COMPLETE STRANGULATION SUPPLEMENTAL (PAT-31)</a:t>
            </a:r>
          </a:p>
          <a:p>
            <a:pPr lvl="2" fontAlgn="base">
              <a:lnSpc>
                <a:spcPct val="120000"/>
              </a:lnSpc>
            </a:pPr>
            <a:r>
              <a:rPr lang="en-US" sz="4900" dirty="0"/>
              <a:t>Redness/bruising/scratches to neck,</a:t>
            </a:r>
          </a:p>
          <a:p>
            <a:pPr lvl="2" fontAlgn="base">
              <a:lnSpc>
                <a:spcPct val="120000"/>
              </a:lnSpc>
            </a:pPr>
            <a:r>
              <a:rPr lang="en-US" sz="4900" dirty="0"/>
              <a:t>Raspy voice, </a:t>
            </a:r>
          </a:p>
          <a:p>
            <a:pPr lvl="2" fontAlgn="base">
              <a:lnSpc>
                <a:spcPct val="120000"/>
              </a:lnSpc>
            </a:pPr>
            <a:r>
              <a:rPr lang="en-US" sz="4900" dirty="0"/>
              <a:t>Soreness of neck, </a:t>
            </a:r>
          </a:p>
          <a:p>
            <a:pPr lvl="2" fontAlgn="base">
              <a:lnSpc>
                <a:spcPct val="120000"/>
              </a:lnSpc>
            </a:pPr>
            <a:r>
              <a:rPr lang="en-US" sz="4900" dirty="0"/>
              <a:t>Incontinence, </a:t>
            </a:r>
          </a:p>
          <a:p>
            <a:pPr lvl="2" fontAlgn="base">
              <a:lnSpc>
                <a:spcPct val="120000"/>
              </a:lnSpc>
            </a:pPr>
            <a:r>
              <a:rPr lang="en-US" sz="4900" dirty="0"/>
              <a:t>Petechiae (red dots) anywhere on the face, or in the eye, </a:t>
            </a:r>
          </a:p>
          <a:p>
            <a:pPr lvl="2" fontAlgn="base">
              <a:lnSpc>
                <a:spcPct val="120000"/>
              </a:lnSpc>
            </a:pPr>
            <a:r>
              <a:rPr lang="en-US" sz="4900" dirty="0"/>
              <a:t>Difficulty swallowing, </a:t>
            </a:r>
          </a:p>
          <a:p>
            <a:pPr lvl="2" fontAlgn="base">
              <a:lnSpc>
                <a:spcPct val="120000"/>
              </a:lnSpc>
            </a:pPr>
            <a:r>
              <a:rPr lang="en-US" sz="4900" dirty="0"/>
              <a:t>Difficulty breathing, </a:t>
            </a:r>
          </a:p>
          <a:p>
            <a:pPr lvl="2" fontAlgn="base">
              <a:lnSpc>
                <a:spcPct val="120000"/>
              </a:lnSpc>
            </a:pPr>
            <a:r>
              <a:rPr lang="en-US" sz="4900" dirty="0"/>
              <a:t>Coughing/vomiting, </a:t>
            </a:r>
          </a:p>
          <a:p>
            <a:pPr lvl="2" fontAlgn="base">
              <a:lnSpc>
                <a:spcPct val="120000"/>
              </a:lnSpc>
            </a:pPr>
            <a:r>
              <a:rPr lang="en-US" sz="4900" dirty="0"/>
              <a:t>Ability to recall history, </a:t>
            </a:r>
          </a:p>
          <a:p>
            <a:pPr lvl="2" fontAlgn="base">
              <a:lnSpc>
                <a:spcPct val="120000"/>
              </a:lnSpc>
            </a:pPr>
            <a:r>
              <a:rPr lang="en-US" sz="4900" dirty="0"/>
              <a:t>Torn clothing, </a:t>
            </a:r>
          </a:p>
          <a:p>
            <a:pPr lvl="2" fontAlgn="base">
              <a:lnSpc>
                <a:spcPct val="120000"/>
              </a:lnSpc>
            </a:pPr>
            <a:r>
              <a:rPr lang="en-US" sz="4900" dirty="0"/>
              <a:t>Smeared makeup.</a:t>
            </a:r>
          </a:p>
          <a:p>
            <a:pPr lvl="2" fontAlgn="base">
              <a:lnSpc>
                <a:spcPct val="120000"/>
              </a:lnSpc>
            </a:pPr>
            <a:r>
              <a:rPr lang="en-US" sz="4900" dirty="0"/>
              <a:t>Defensive wounds</a:t>
            </a:r>
          </a:p>
          <a:p>
            <a:endParaRPr lang="en-US" sz="1300" dirty="0"/>
          </a:p>
        </p:txBody>
      </p:sp>
      <p:pic>
        <p:nvPicPr>
          <p:cNvPr id="6" name="Picture 5">
            <a:extLst>
              <a:ext uri="{FF2B5EF4-FFF2-40B4-BE49-F238E27FC236}">
                <a16:creationId xmlns:a16="http://schemas.microsoft.com/office/drawing/2014/main" id="{1F7AA79C-9EC1-489F-A939-EF09BDCA4043}"/>
              </a:ext>
            </a:extLst>
          </p:cNvPr>
          <p:cNvPicPr>
            <a:picLocks noChangeAspect="1"/>
          </p:cNvPicPr>
          <p:nvPr/>
        </p:nvPicPr>
        <p:blipFill rotWithShape="1">
          <a:blip r:embed="rId3"/>
          <a:srcRect l="10660" r="46909" b="-2"/>
          <a:stretch/>
        </p:blipFill>
        <p:spPr>
          <a:xfrm>
            <a:off x="8203460" y="640080"/>
            <a:ext cx="3369177" cy="5280471"/>
          </a:xfrm>
          <a:prstGeom prst="rect">
            <a:avLst/>
          </a:prstGeom>
        </p:spPr>
      </p:pic>
      <p:grpSp>
        <p:nvGrpSpPr>
          <p:cNvPr id="13" name="Group 12">
            <a:extLst>
              <a:ext uri="{FF2B5EF4-FFF2-40B4-BE49-F238E27FC236}">
                <a16:creationId xmlns:a16="http://schemas.microsoft.com/office/drawing/2014/main" id="{639A5BF8-72C2-43E2-A19E-D54875260B5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4" name="Oval 13">
              <a:extLst>
                <a:ext uri="{FF2B5EF4-FFF2-40B4-BE49-F238E27FC236}">
                  <a16:creationId xmlns:a16="http://schemas.microsoft.com/office/drawing/2014/main" id="{892693D9-6EE8-42C4-B9CB-C347A34A56B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5" name="Oval 14">
              <a:extLst>
                <a:ext uri="{FF2B5EF4-FFF2-40B4-BE49-F238E27FC236}">
                  <a16:creationId xmlns:a16="http://schemas.microsoft.com/office/drawing/2014/main" id="{6EB50024-24B3-46AB-9E69-716EE18835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14654752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CF043BA-0C52-4068-BCF5-2B2D89BA9D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D9A6560E-B3DB-4571-873F-5FD68F071D25}"/>
              </a:ext>
            </a:extLst>
          </p:cNvPr>
          <p:cNvPicPr>
            <a:picLocks noChangeAspect="1"/>
          </p:cNvPicPr>
          <p:nvPr/>
        </p:nvPicPr>
        <p:blipFill rotWithShape="1">
          <a:blip r:embed="rId4"/>
          <a:srcRect l="1379" r="379"/>
          <a:stretch/>
        </p:blipFill>
        <p:spPr>
          <a:xfrm>
            <a:off x="3343" y="10"/>
            <a:ext cx="7548923" cy="6857990"/>
          </a:xfrm>
          <a:prstGeom prst="rect">
            <a:avLst/>
          </a:prstGeom>
        </p:spPr>
      </p:pic>
      <p:sp>
        <p:nvSpPr>
          <p:cNvPr id="8" name="Content Placeholder 7">
            <a:extLst>
              <a:ext uri="{FF2B5EF4-FFF2-40B4-BE49-F238E27FC236}">
                <a16:creationId xmlns:a16="http://schemas.microsoft.com/office/drawing/2014/main" id="{D2356356-8212-4514-8416-7500F4D738DF}"/>
              </a:ext>
            </a:extLst>
          </p:cNvPr>
          <p:cNvSpPr>
            <a:spLocks noGrp="1"/>
          </p:cNvSpPr>
          <p:nvPr>
            <p:ph idx="1"/>
          </p:nvPr>
        </p:nvSpPr>
        <p:spPr>
          <a:xfrm>
            <a:off x="6706100" y="171119"/>
            <a:ext cx="4666432" cy="6373372"/>
          </a:xfrm>
        </p:spPr>
        <p:txBody>
          <a:bodyPr>
            <a:normAutofit lnSpcReduction="10000"/>
          </a:bodyPr>
          <a:lstStyle/>
          <a:p>
            <a:r>
              <a:rPr lang="en-US" sz="1600" dirty="0"/>
              <a:t>Ask victim what they were thinking while being strangled?</a:t>
            </a:r>
          </a:p>
          <a:p>
            <a:r>
              <a:rPr lang="en-US" sz="1600" dirty="0"/>
              <a:t>Did they lose consciousness?</a:t>
            </a:r>
          </a:p>
          <a:p>
            <a:pPr lvl="1"/>
            <a:r>
              <a:rPr lang="en-US" sz="1600" dirty="0"/>
              <a:t>Details leading up to incident and after the incident?</a:t>
            </a:r>
          </a:p>
          <a:p>
            <a:pPr lvl="1"/>
            <a:r>
              <a:rPr lang="en-US" sz="1600" dirty="0"/>
              <a:t>Describe what the victim saw (spots, blackness, flashing lights, </a:t>
            </a:r>
            <a:r>
              <a:rPr lang="en-US" sz="1600" dirty="0" err="1"/>
              <a:t>etc</a:t>
            </a:r>
            <a:r>
              <a:rPr lang="en-US" sz="1600" dirty="0"/>
              <a:t>)</a:t>
            </a:r>
          </a:p>
          <a:p>
            <a:r>
              <a:rPr lang="en-US" sz="1600" dirty="0"/>
              <a:t>Have the victim describe if they saw their abuser’s face and demeanor.</a:t>
            </a:r>
          </a:p>
          <a:p>
            <a:pPr lvl="1"/>
            <a:r>
              <a:rPr lang="en-US" sz="1600" dirty="0"/>
              <a:t> Did the abuser say anything?</a:t>
            </a:r>
          </a:p>
          <a:p>
            <a:r>
              <a:rPr lang="en-US" sz="1600" dirty="0"/>
              <a:t>Has the victim been strangled before?</a:t>
            </a:r>
          </a:p>
          <a:p>
            <a:r>
              <a:rPr lang="en-US" sz="1600" dirty="0"/>
              <a:t>What object was used to strangle (hands, rope, knee on neck, pillow, etc.)</a:t>
            </a:r>
          </a:p>
          <a:p>
            <a:r>
              <a:rPr lang="en-US" sz="1600" dirty="0"/>
              <a:t>Could the victim speak?</a:t>
            </a:r>
          </a:p>
          <a:p>
            <a:r>
              <a:rPr lang="en-US" sz="1600" dirty="0"/>
              <a:t>Offer victim forensic health services Domestic Abuse Forensic Exam (DAFE) through Palomar Health Forensic Services at </a:t>
            </a:r>
          </a:p>
          <a:p>
            <a:pPr marL="274320" lvl="1" indent="0">
              <a:buNone/>
            </a:pPr>
            <a:r>
              <a:rPr lang="en-US" dirty="0"/>
              <a:t>1(888) 211-6347. </a:t>
            </a:r>
          </a:p>
          <a:p>
            <a:pPr lvl="1"/>
            <a:r>
              <a:rPr lang="en-US" sz="1600" dirty="0"/>
              <a:t>Can be completed at</a:t>
            </a:r>
          </a:p>
          <a:p>
            <a:pPr lvl="2"/>
            <a:r>
              <a:rPr lang="en-US" dirty="0"/>
              <a:t> 380 South Melrose Suite 408 Vista.</a:t>
            </a:r>
          </a:p>
          <a:p>
            <a:pPr lvl="2"/>
            <a:r>
              <a:rPr lang="en-US" dirty="0"/>
              <a:t>Palomar Forensic Health Office</a:t>
            </a:r>
          </a:p>
          <a:p>
            <a:pPr lvl="2"/>
            <a:r>
              <a:rPr lang="en-US" dirty="0"/>
              <a:t>Family Justice Center San Marcos </a:t>
            </a:r>
          </a:p>
          <a:p>
            <a:endParaRPr lang="en-US" sz="1600" dirty="0"/>
          </a:p>
        </p:txBody>
      </p:sp>
      <p:grpSp>
        <p:nvGrpSpPr>
          <p:cNvPr id="13" name="Group 12">
            <a:extLst>
              <a:ext uri="{FF2B5EF4-FFF2-40B4-BE49-F238E27FC236}">
                <a16:creationId xmlns:a16="http://schemas.microsoft.com/office/drawing/2014/main" id="{789ACCC8-A635-400E-B9C0-AD9CA57109C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4" name="Oval 13">
              <a:extLst>
                <a:ext uri="{FF2B5EF4-FFF2-40B4-BE49-F238E27FC236}">
                  <a16:creationId xmlns:a16="http://schemas.microsoft.com/office/drawing/2014/main" id="{CBC21CEB-233C-4B50-8CCA-829AD0428F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5" name="Oval 14">
              <a:extLst>
                <a:ext uri="{FF2B5EF4-FFF2-40B4-BE49-F238E27FC236}">
                  <a16:creationId xmlns:a16="http://schemas.microsoft.com/office/drawing/2014/main" id="{F3DF2D74-CD63-49A8-A93B-9DA2F59511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235491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C7FF924-8DA0-4BE9-8C7E-095B0EC13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66502" y="0"/>
            <a:ext cx="6125497"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646C39F-E6F2-4362-9D36-94AE219DAA93}"/>
              </a:ext>
            </a:extLst>
          </p:cNvPr>
          <p:cNvSpPr>
            <a:spLocks noGrp="1"/>
          </p:cNvSpPr>
          <p:nvPr>
            <p:ph type="title"/>
          </p:nvPr>
        </p:nvSpPr>
        <p:spPr>
          <a:xfrm>
            <a:off x="6400800" y="484632"/>
            <a:ext cx="5299586" cy="1609344"/>
          </a:xfrm>
          <a:ln>
            <a:noFill/>
          </a:ln>
        </p:spPr>
        <p:txBody>
          <a:bodyPr>
            <a:normAutofit/>
          </a:bodyPr>
          <a:lstStyle/>
          <a:p>
            <a:r>
              <a:rPr lang="en-US" sz="4000"/>
              <a:t>Strangulation</a:t>
            </a:r>
          </a:p>
        </p:txBody>
      </p:sp>
      <p:pic>
        <p:nvPicPr>
          <p:cNvPr id="4" name="Picture 3">
            <a:extLst>
              <a:ext uri="{FF2B5EF4-FFF2-40B4-BE49-F238E27FC236}">
                <a16:creationId xmlns:a16="http://schemas.microsoft.com/office/drawing/2014/main" id="{B48874D7-4E2B-4D9E-9C80-843B41F6CD60}"/>
              </a:ext>
            </a:extLst>
          </p:cNvPr>
          <p:cNvPicPr>
            <a:picLocks noChangeAspect="1"/>
          </p:cNvPicPr>
          <p:nvPr/>
        </p:nvPicPr>
        <p:blipFill>
          <a:blip r:embed="rId4"/>
          <a:stretch>
            <a:fillRect/>
          </a:stretch>
        </p:blipFill>
        <p:spPr>
          <a:xfrm>
            <a:off x="640910" y="161463"/>
            <a:ext cx="4933977" cy="6535071"/>
          </a:xfrm>
          <a:prstGeom prst="rect">
            <a:avLst/>
          </a:prstGeom>
        </p:spPr>
      </p:pic>
      <p:sp>
        <p:nvSpPr>
          <p:cNvPr id="3" name="Content Placeholder 2">
            <a:extLst>
              <a:ext uri="{FF2B5EF4-FFF2-40B4-BE49-F238E27FC236}">
                <a16:creationId xmlns:a16="http://schemas.microsoft.com/office/drawing/2014/main" id="{23BB4FAB-6F2F-4DA1-AA4B-F70DDF1A333A}"/>
              </a:ext>
            </a:extLst>
          </p:cNvPr>
          <p:cNvSpPr>
            <a:spLocks noGrp="1"/>
          </p:cNvSpPr>
          <p:nvPr>
            <p:ph idx="1"/>
          </p:nvPr>
        </p:nvSpPr>
        <p:spPr>
          <a:xfrm>
            <a:off x="6400799" y="2121408"/>
            <a:ext cx="5299585" cy="4050792"/>
          </a:xfrm>
        </p:spPr>
        <p:txBody>
          <a:bodyPr>
            <a:normAutofit/>
          </a:bodyPr>
          <a:lstStyle/>
          <a:p>
            <a:r>
              <a:rPr lang="en-US" sz="1800" dirty="0"/>
              <a:t>Look for injuries behind the ears, all around the neck, under the chin and jaw, eyelids, shoulders and chest area</a:t>
            </a:r>
          </a:p>
          <a:p>
            <a:r>
              <a:rPr lang="en-US" sz="1800" dirty="0"/>
              <a:t>Photograph and collect as evidence any object used for strangulation.  Document if the suspect brought it to the scene (may show premeditation)</a:t>
            </a:r>
          </a:p>
          <a:p>
            <a:pPr fontAlgn="base"/>
            <a:r>
              <a:rPr lang="en-US" sz="1800" dirty="0"/>
              <a:t>A victim of non-fatal strangulation, is 750% more likely to be murdered by their abusers. </a:t>
            </a:r>
          </a:p>
          <a:p>
            <a:pPr fontAlgn="base"/>
            <a:r>
              <a:rPr lang="en-US" sz="1800" dirty="0"/>
              <a:t>Subjects who strangle are more likely to be combative with law enforcement and there is a correlation between these subjects and active shooters. </a:t>
            </a:r>
          </a:p>
          <a:p>
            <a:endParaRPr lang="en-US" sz="1400" dirty="0"/>
          </a:p>
          <a:p>
            <a:endParaRPr lang="en-US" sz="1400" dirty="0"/>
          </a:p>
        </p:txBody>
      </p:sp>
      <p:grpSp>
        <p:nvGrpSpPr>
          <p:cNvPr id="11" name="Group 10">
            <a:extLst>
              <a:ext uri="{FF2B5EF4-FFF2-40B4-BE49-F238E27FC236}">
                <a16:creationId xmlns:a16="http://schemas.microsoft.com/office/drawing/2014/main" id="{5029B4A8-2CF0-48DC-B29E-F3B62EDDC44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12" name="Oval 11">
              <a:extLst>
                <a:ext uri="{FF2B5EF4-FFF2-40B4-BE49-F238E27FC236}">
                  <a16:creationId xmlns:a16="http://schemas.microsoft.com/office/drawing/2014/main" id="{F71DA811-F7AE-460D-9891-57F221994B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3" name="Oval 12">
              <a:extLst>
                <a:ext uri="{FF2B5EF4-FFF2-40B4-BE49-F238E27FC236}">
                  <a16:creationId xmlns:a16="http://schemas.microsoft.com/office/drawing/2014/main" id="{3747795E-BBFD-44B4-892D-2054745A84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17871406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F79FF99C-BAA9-404F-9C96-6DD456B4F7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49C44AFD-C72D-4D9C-84C6-73E615CED8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blipFill dpi="0" rotWithShape="1">
            <a:blip r:embed="rId2">
              <a:alphaModFix amt="30000"/>
              <a:duotone>
                <a:prstClr val="black"/>
                <a:schemeClr val="accent1">
                  <a:tint val="45000"/>
                  <a:satMod val="400000"/>
                </a:schemeClr>
              </a:duotone>
              <a:extLst>
                <a:ext uri="{BEBA8EAE-BF5A-486C-A8C5-ECC9F3942E4B}">
                  <a14:imgProps xmlns:a14="http://schemas.microsoft.com/office/drawing/2010/main">
                    <a14:imgLayer r:embed="rId3">
                      <a14:imgEffect>
                        <a14:sharpenSoften amount="61000"/>
                      </a14:imgEffect>
                      <a14:imgEffect>
                        <a14:brightnessContrast bright="-25000" contrast="20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E31142F-C519-4ED1-A774-EB9FA998A22E}"/>
              </a:ext>
            </a:extLst>
          </p:cNvPr>
          <p:cNvSpPr>
            <a:spLocks noGrp="1"/>
          </p:cNvSpPr>
          <p:nvPr>
            <p:ph type="title"/>
          </p:nvPr>
        </p:nvSpPr>
        <p:spPr>
          <a:xfrm>
            <a:off x="1069848" y="484632"/>
            <a:ext cx="10058400" cy="1609344"/>
          </a:xfrm>
        </p:spPr>
        <p:txBody>
          <a:bodyPr anchor="ctr">
            <a:normAutofit/>
          </a:bodyPr>
          <a:lstStyle/>
          <a:p>
            <a:r>
              <a:rPr lang="en-US">
                <a:solidFill>
                  <a:schemeClr val="tx1"/>
                </a:solidFill>
              </a:rPr>
              <a:t>Weapons</a:t>
            </a:r>
          </a:p>
        </p:txBody>
      </p:sp>
      <p:grpSp>
        <p:nvGrpSpPr>
          <p:cNvPr id="45" name="Group 44">
            <a:extLst>
              <a:ext uri="{FF2B5EF4-FFF2-40B4-BE49-F238E27FC236}">
                <a16:creationId xmlns:a16="http://schemas.microsoft.com/office/drawing/2014/main" id="{1D25B14F-36E0-41E8-956F-CABEF1ADD6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46" name="Oval 45">
              <a:extLst>
                <a:ext uri="{FF2B5EF4-FFF2-40B4-BE49-F238E27FC236}">
                  <a16:creationId xmlns:a16="http://schemas.microsoft.com/office/drawing/2014/main" id="{4AFB9EA5-DE4D-4E6B-A302-F55174E4B1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47" name="Oval 46">
              <a:extLst>
                <a:ext uri="{FF2B5EF4-FFF2-40B4-BE49-F238E27FC236}">
                  <a16:creationId xmlns:a16="http://schemas.microsoft.com/office/drawing/2014/main" id="{E44092F4-4D9B-4D0A-8832-C29E786F8F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graphicFrame>
        <p:nvGraphicFramePr>
          <p:cNvPr id="5" name="Content Placeholder 4">
            <a:extLst>
              <a:ext uri="{FF2B5EF4-FFF2-40B4-BE49-F238E27FC236}">
                <a16:creationId xmlns:a16="http://schemas.microsoft.com/office/drawing/2014/main" id="{D7E6808D-A231-4CDE-994A-BBCA652D2E63}"/>
              </a:ext>
            </a:extLst>
          </p:cNvPr>
          <p:cNvGraphicFramePr>
            <a:graphicFrameLocks noGrp="1"/>
          </p:cNvGraphicFramePr>
          <p:nvPr>
            <p:ph idx="1"/>
            <p:extLst>
              <p:ext uri="{D42A27DB-BD31-4B8C-83A1-F6EECF244321}">
                <p14:modId xmlns:p14="http://schemas.microsoft.com/office/powerpoint/2010/main" val="2824668287"/>
              </p:ext>
            </p:extLst>
          </p:nvPr>
        </p:nvGraphicFramePr>
        <p:xfrm>
          <a:off x="1069848" y="2121408"/>
          <a:ext cx="10058400" cy="405079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6" name="TextBox 5">
            <a:extLst>
              <a:ext uri="{FF2B5EF4-FFF2-40B4-BE49-F238E27FC236}">
                <a16:creationId xmlns:a16="http://schemas.microsoft.com/office/drawing/2014/main" id="{B9BD4957-4375-4B2F-8C10-4CE0EADE0913}"/>
              </a:ext>
            </a:extLst>
          </p:cNvPr>
          <p:cNvSpPr txBox="1"/>
          <p:nvPr/>
        </p:nvSpPr>
        <p:spPr>
          <a:xfrm>
            <a:off x="4339804" y="339650"/>
            <a:ext cx="6789968" cy="1754326"/>
          </a:xfrm>
          <a:prstGeom prst="rect">
            <a:avLst/>
          </a:prstGeom>
          <a:noFill/>
        </p:spPr>
        <p:txBody>
          <a:bodyPr wrap="square" rtlCol="0">
            <a:spAutoFit/>
          </a:bodyPr>
          <a:lstStyle/>
          <a:p>
            <a:r>
              <a:rPr lang="en-US" dirty="0"/>
              <a:t>An Officer at the scene of a domestic violence incident involving a threat to human life or a physical assault shall take temporary custody of any firearm or other deadly weapon in plain sight or discovered pursuant to a consensual search (pursuant to 18250(a) P.C.).</a:t>
            </a:r>
          </a:p>
          <a:p>
            <a:endParaRPr lang="en-US" dirty="0"/>
          </a:p>
        </p:txBody>
      </p:sp>
    </p:spTree>
    <p:extLst>
      <p:ext uri="{BB962C8B-B14F-4D97-AF65-F5344CB8AC3E}">
        <p14:creationId xmlns:p14="http://schemas.microsoft.com/office/powerpoint/2010/main" val="242331004"/>
      </p:ext>
    </p:extLst>
  </p:cSld>
  <p:clrMapOvr>
    <a:overrideClrMapping bg1="dk1" tx1="lt1" bg2="dk2" tx2="lt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C06EAFD-0C69-4B3B-BEA7-E7E11DDF9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4066C89-42FB-4624-9AFE-3A31B36491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4" y="0"/>
            <a:ext cx="4648169" cy="6858000"/>
          </a:xfrm>
          <a:prstGeom prst="rect">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algn="ctr" defTabSz="914400"/>
            <a:endParaRPr lang="en-US" sz="2000" kern="0">
              <a:solidFill>
                <a:prstClr val="white"/>
              </a:solidFill>
              <a:latin typeface="Rockwell Extra Bold" pitchFamily="18" charset="0"/>
            </a:endParaRPr>
          </a:p>
        </p:txBody>
      </p:sp>
      <p:sp>
        <p:nvSpPr>
          <p:cNvPr id="2" name="Title 1">
            <a:extLst>
              <a:ext uri="{FF2B5EF4-FFF2-40B4-BE49-F238E27FC236}">
                <a16:creationId xmlns:a16="http://schemas.microsoft.com/office/drawing/2014/main" id="{528B5ECB-BC81-4367-AC22-53A87500666D}"/>
              </a:ext>
            </a:extLst>
          </p:cNvPr>
          <p:cNvSpPr>
            <a:spLocks noGrp="1"/>
          </p:cNvSpPr>
          <p:nvPr>
            <p:ph type="title"/>
          </p:nvPr>
        </p:nvSpPr>
        <p:spPr>
          <a:xfrm>
            <a:off x="643468" y="643466"/>
            <a:ext cx="3686312" cy="5528734"/>
          </a:xfrm>
        </p:spPr>
        <p:txBody>
          <a:bodyPr>
            <a:normAutofit/>
          </a:bodyPr>
          <a:lstStyle/>
          <a:p>
            <a:pPr algn="r"/>
            <a:r>
              <a:rPr lang="en-US" sz="4800">
                <a:solidFill>
                  <a:srgbClr val="FFFFFF"/>
                </a:solidFill>
              </a:rPr>
              <a:t>Who can obtain a GVRO?</a:t>
            </a:r>
          </a:p>
        </p:txBody>
      </p:sp>
      <p:sp>
        <p:nvSpPr>
          <p:cNvPr id="3" name="Content Placeholder 2">
            <a:extLst>
              <a:ext uri="{FF2B5EF4-FFF2-40B4-BE49-F238E27FC236}">
                <a16:creationId xmlns:a16="http://schemas.microsoft.com/office/drawing/2014/main" id="{20C31901-2F6C-4BDF-904E-2EF95A9FD408}"/>
              </a:ext>
            </a:extLst>
          </p:cNvPr>
          <p:cNvSpPr>
            <a:spLocks noGrp="1"/>
          </p:cNvSpPr>
          <p:nvPr>
            <p:ph idx="1"/>
          </p:nvPr>
        </p:nvSpPr>
        <p:spPr>
          <a:xfrm>
            <a:off x="5053780" y="599768"/>
            <a:ext cx="6074467" cy="5572432"/>
          </a:xfrm>
        </p:spPr>
        <p:txBody>
          <a:bodyPr anchor="ctr">
            <a:normAutofit/>
          </a:bodyPr>
          <a:lstStyle/>
          <a:p>
            <a:r>
              <a:rPr lang="en-US" b="1" dirty="0"/>
              <a:t>18170 PC- </a:t>
            </a:r>
            <a:r>
              <a:rPr lang="en-US" dirty="0"/>
              <a:t>Any of the following individuals may request that a court, after notice and a hearing, issue a gun violence restraining order enjoining the subject of the petition from having in their custody or control, owning, purchasing, possessing, or receiving a firearm or ammunition for a period of time between one to five years:</a:t>
            </a:r>
          </a:p>
          <a:p>
            <a:pPr lvl="1"/>
            <a:r>
              <a:rPr lang="en-US" dirty="0"/>
              <a:t>An immediate family member </a:t>
            </a:r>
          </a:p>
          <a:p>
            <a:pPr lvl="1"/>
            <a:r>
              <a:rPr lang="en-US" dirty="0"/>
              <a:t>An employer </a:t>
            </a:r>
          </a:p>
          <a:p>
            <a:pPr lvl="1"/>
            <a:r>
              <a:rPr lang="en-US" dirty="0"/>
              <a:t>A coworker</a:t>
            </a:r>
          </a:p>
          <a:p>
            <a:pPr lvl="1"/>
            <a:r>
              <a:rPr lang="en-US" dirty="0"/>
              <a:t>An employee or teacher of a secondary or postsecondary school that the subject has attended in the last six months</a:t>
            </a:r>
          </a:p>
          <a:p>
            <a:pPr lvl="1"/>
            <a:r>
              <a:rPr lang="en-US" dirty="0"/>
              <a:t>A law enforcement officer.</a:t>
            </a:r>
          </a:p>
          <a:p>
            <a:endParaRPr lang="en-US" dirty="0"/>
          </a:p>
        </p:txBody>
      </p:sp>
      <p:sp>
        <p:nvSpPr>
          <p:cNvPr id="12" name="Oval 11">
            <a:extLst>
              <a:ext uri="{FF2B5EF4-FFF2-40B4-BE49-F238E27FC236}">
                <a16:creationId xmlns:a16="http://schemas.microsoft.com/office/drawing/2014/main" id="{BA218FBC-B2D6-48CA-9289-C4110162E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4" name="Oval 13">
            <a:extLst>
              <a:ext uri="{FF2B5EF4-FFF2-40B4-BE49-F238E27FC236}">
                <a16:creationId xmlns:a16="http://schemas.microsoft.com/office/drawing/2014/main" id="{2DED9084-49DA-4911-ACB7-5F9E4DEFA0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9930840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C4C5769-E723-4A1E-B4F6-F6BB27AE73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4" y="0"/>
            <a:ext cx="12188656" cy="6857999"/>
          </a:xfrm>
          <a:prstGeom prst="rect">
            <a:avLst/>
          </a:prstGeom>
          <a:blipFill dpi="0" rotWithShape="1">
            <a:blip r:embed="rId2">
              <a:alphaModFix amt="4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878380D-0E99-4278-9939-702074B88F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4" y="0"/>
            <a:ext cx="464816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D92C478-B863-4647-B344-2920B0462A48}"/>
              </a:ext>
            </a:extLst>
          </p:cNvPr>
          <p:cNvSpPr>
            <a:spLocks noGrp="1"/>
          </p:cNvSpPr>
          <p:nvPr>
            <p:ph type="title"/>
          </p:nvPr>
        </p:nvSpPr>
        <p:spPr>
          <a:xfrm>
            <a:off x="643466" y="643466"/>
            <a:ext cx="3682727" cy="5571067"/>
          </a:xfrm>
        </p:spPr>
        <p:txBody>
          <a:bodyPr>
            <a:normAutofit/>
          </a:bodyPr>
          <a:lstStyle/>
          <a:p>
            <a:pPr algn="r"/>
            <a:r>
              <a:rPr lang="en-US" sz="4800">
                <a:solidFill>
                  <a:srgbClr val="FFFFFF"/>
                </a:solidFill>
              </a:rPr>
              <a:t>court order violations</a:t>
            </a:r>
          </a:p>
        </p:txBody>
      </p:sp>
      <p:sp>
        <p:nvSpPr>
          <p:cNvPr id="12" name="Oval 11">
            <a:extLst>
              <a:ext uri="{FF2B5EF4-FFF2-40B4-BE49-F238E27FC236}">
                <a16:creationId xmlns:a16="http://schemas.microsoft.com/office/drawing/2014/main" id="{75A92D53-A461-451B-87E6-8746F6FCEF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3" name="Content Placeholder 2">
            <a:extLst>
              <a:ext uri="{FF2B5EF4-FFF2-40B4-BE49-F238E27FC236}">
                <a16:creationId xmlns:a16="http://schemas.microsoft.com/office/drawing/2014/main" id="{F95721F6-CDEC-4D3C-8402-09BEEA6B1E0E}"/>
              </a:ext>
            </a:extLst>
          </p:cNvPr>
          <p:cNvSpPr>
            <a:spLocks noGrp="1"/>
          </p:cNvSpPr>
          <p:nvPr>
            <p:ph idx="1"/>
          </p:nvPr>
        </p:nvSpPr>
        <p:spPr>
          <a:xfrm>
            <a:off x="4932557" y="643465"/>
            <a:ext cx="6469168" cy="5586215"/>
          </a:xfrm>
        </p:spPr>
        <p:txBody>
          <a:bodyPr anchor="ctr">
            <a:normAutofit/>
          </a:bodyPr>
          <a:lstStyle/>
          <a:p>
            <a:pPr lvl="1"/>
            <a:r>
              <a:rPr lang="en-US" sz="1700" dirty="0"/>
              <a:t>An Officer responding to a violation of a domestic violence court order </a:t>
            </a:r>
            <a:r>
              <a:rPr lang="en-US" sz="1700" b="1" dirty="0"/>
              <a:t>and</a:t>
            </a:r>
            <a:r>
              <a:rPr lang="en-US" sz="1700" dirty="0"/>
              <a:t> the deputy has </a:t>
            </a:r>
            <a:r>
              <a:rPr lang="en-US" sz="1700" b="1" dirty="0"/>
              <a:t>probable cause </a:t>
            </a:r>
            <a:r>
              <a:rPr lang="en-US" sz="1700" dirty="0"/>
              <a:t>to believe that the restrained party has committed an act in violation of the order, the Officer </a:t>
            </a:r>
            <a:r>
              <a:rPr lang="en-US" sz="1700" b="1" dirty="0"/>
              <a:t>shall</a:t>
            </a:r>
            <a:r>
              <a:rPr lang="en-US" sz="1700" dirty="0"/>
              <a:t> </a:t>
            </a:r>
            <a:r>
              <a:rPr lang="en-US" sz="1700" b="1" dirty="0"/>
              <a:t>arrest</a:t>
            </a:r>
            <a:r>
              <a:rPr lang="en-US" sz="1700" dirty="0"/>
              <a:t> the person without a warrant and take that person into custody whether or not the violation occurred in the presence of the arresting Officer [Penal Code Section 836(c)(1), Penal Code Section 13701(b)].</a:t>
            </a:r>
          </a:p>
          <a:p>
            <a:pPr marL="274320" lvl="1" indent="0">
              <a:buNone/>
            </a:pPr>
            <a:endParaRPr lang="en-US" sz="1700" dirty="0"/>
          </a:p>
          <a:p>
            <a:pPr lvl="1"/>
            <a:r>
              <a:rPr lang="en-US" sz="1700" dirty="0"/>
              <a:t>The terms and conditions of the protective order remain enforceable, notwithstanding the acts of the parties and may only be changed by order of the court. The burden is on the restrained party to comply with the court order regardless of the protected parties' actions.</a:t>
            </a:r>
          </a:p>
          <a:p>
            <a:pPr marL="274320" lvl="1" indent="0">
              <a:buNone/>
            </a:pPr>
            <a:r>
              <a:rPr lang="en-US" sz="1700" dirty="0"/>
              <a:t> </a:t>
            </a:r>
          </a:p>
          <a:p>
            <a:pPr lvl="1"/>
            <a:r>
              <a:rPr lang="en-US" sz="1700" dirty="0"/>
              <a:t>An emergency protective order shall have precedence in enforcement over the provisions of any other restraining or protective order.</a:t>
            </a:r>
          </a:p>
          <a:p>
            <a:pPr marL="274320" lvl="1" indent="0">
              <a:buNone/>
            </a:pPr>
            <a:endParaRPr lang="en-US" sz="1700" dirty="0"/>
          </a:p>
          <a:p>
            <a:pPr lvl="1"/>
            <a:r>
              <a:rPr lang="en-US" sz="1700" b="1" dirty="0"/>
              <a:t>Always check with Carlsbad Police Dispatch that a restraining order if served and valid! </a:t>
            </a:r>
          </a:p>
          <a:p>
            <a:pPr marL="548640" lvl="2" indent="0">
              <a:buNone/>
            </a:pPr>
            <a:endParaRPr lang="en-US" sz="1700" dirty="0"/>
          </a:p>
        </p:txBody>
      </p:sp>
      <p:sp>
        <p:nvSpPr>
          <p:cNvPr id="14" name="Oval 13">
            <a:extLst>
              <a:ext uri="{FF2B5EF4-FFF2-40B4-BE49-F238E27FC236}">
                <a16:creationId xmlns:a16="http://schemas.microsoft.com/office/drawing/2014/main" id="{F003ABC2-0D2A-42E5-9778-D9E8DBB547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5094185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5" name="Rectangle 44">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49" name="Rectangle 48">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51" name="Rectangle 50">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342423B9-B42A-42D2-B1F5-4BCD8298E929}"/>
              </a:ext>
            </a:extLst>
          </p:cNvPr>
          <p:cNvSpPr>
            <a:spLocks noGrp="1"/>
          </p:cNvSpPr>
          <p:nvPr>
            <p:ph type="title"/>
          </p:nvPr>
        </p:nvSpPr>
        <p:spPr>
          <a:xfrm>
            <a:off x="1069848" y="484632"/>
            <a:ext cx="10058400" cy="1609344"/>
          </a:xfrm>
        </p:spPr>
        <p:txBody>
          <a:bodyPr>
            <a:normAutofit/>
          </a:bodyPr>
          <a:lstStyle/>
          <a:p>
            <a:r>
              <a:rPr lang="en-US"/>
              <a:t>Court order violation charges</a:t>
            </a:r>
          </a:p>
        </p:txBody>
      </p:sp>
      <p:pic>
        <p:nvPicPr>
          <p:cNvPr id="3" name="Picture 2">
            <a:extLst>
              <a:ext uri="{FF2B5EF4-FFF2-40B4-BE49-F238E27FC236}">
                <a16:creationId xmlns:a16="http://schemas.microsoft.com/office/drawing/2014/main" id="{8170CED2-DF3F-4474-B6EB-F4CDDFD76E5C}"/>
              </a:ext>
            </a:extLst>
          </p:cNvPr>
          <p:cNvPicPr>
            <a:picLocks noChangeAspect="1"/>
          </p:cNvPicPr>
          <p:nvPr/>
        </p:nvPicPr>
        <p:blipFill rotWithShape="1">
          <a:blip r:embed="rId4"/>
          <a:srcRect l="8248" r="4818" b="3"/>
          <a:stretch/>
        </p:blipFill>
        <p:spPr>
          <a:xfrm>
            <a:off x="1007196" y="2265037"/>
            <a:ext cx="5088800" cy="3907158"/>
          </a:xfrm>
          <a:prstGeom prst="rect">
            <a:avLst/>
          </a:prstGeom>
        </p:spPr>
      </p:pic>
      <p:sp>
        <p:nvSpPr>
          <p:cNvPr id="53" name="Oval 52">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55" name="Oval 54">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aphicFrame>
        <p:nvGraphicFramePr>
          <p:cNvPr id="6" name="Content Placeholder 5">
            <a:extLst>
              <a:ext uri="{FF2B5EF4-FFF2-40B4-BE49-F238E27FC236}">
                <a16:creationId xmlns:a16="http://schemas.microsoft.com/office/drawing/2014/main" id="{57A6FC69-1767-4852-AD22-BEA9BA96371C}"/>
              </a:ext>
            </a:extLst>
          </p:cNvPr>
          <p:cNvGraphicFramePr>
            <a:graphicFrameLocks noGrp="1"/>
          </p:cNvGraphicFramePr>
          <p:nvPr>
            <p:ph idx="1"/>
            <p:extLst>
              <p:ext uri="{D42A27DB-BD31-4B8C-83A1-F6EECF244321}">
                <p14:modId xmlns:p14="http://schemas.microsoft.com/office/powerpoint/2010/main" val="1582932141"/>
              </p:ext>
            </p:extLst>
          </p:nvPr>
        </p:nvGraphicFramePr>
        <p:xfrm>
          <a:off x="6496216" y="2320412"/>
          <a:ext cx="4632031" cy="385178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7390822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CCF043BA-0C52-4068-BCF5-2B2D89BA9D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D1ABC7-C7D0-4265-9966-B3E96AA56589}"/>
              </a:ext>
            </a:extLst>
          </p:cNvPr>
          <p:cNvSpPr>
            <a:spLocks noGrp="1"/>
          </p:cNvSpPr>
          <p:nvPr>
            <p:ph type="title"/>
          </p:nvPr>
        </p:nvSpPr>
        <p:spPr>
          <a:xfrm>
            <a:off x="7883612" y="484632"/>
            <a:ext cx="3816774" cy="1609344"/>
          </a:xfrm>
          <a:ln>
            <a:noFill/>
          </a:ln>
        </p:spPr>
        <p:txBody>
          <a:bodyPr>
            <a:normAutofit/>
          </a:bodyPr>
          <a:lstStyle/>
          <a:p>
            <a:r>
              <a:rPr lang="en-US" sz="3200" dirty="0"/>
              <a:t>Who is at risk for Domestic Violence?</a:t>
            </a:r>
          </a:p>
        </p:txBody>
      </p:sp>
      <p:pic>
        <p:nvPicPr>
          <p:cNvPr id="4" name="Picture 3">
            <a:extLst>
              <a:ext uri="{FF2B5EF4-FFF2-40B4-BE49-F238E27FC236}">
                <a16:creationId xmlns:a16="http://schemas.microsoft.com/office/drawing/2014/main" id="{F0C3C40A-4799-42DF-9CCC-C194D105F667}"/>
              </a:ext>
            </a:extLst>
          </p:cNvPr>
          <p:cNvPicPr>
            <a:picLocks noChangeAspect="1"/>
          </p:cNvPicPr>
          <p:nvPr/>
        </p:nvPicPr>
        <p:blipFill rotWithShape="1">
          <a:blip r:embed="rId4"/>
          <a:srcRect l="5674" r="5128" b="6"/>
          <a:stretch/>
        </p:blipFill>
        <p:spPr>
          <a:xfrm>
            <a:off x="3343" y="10"/>
            <a:ext cx="7548923" cy="6857990"/>
          </a:xfrm>
          <a:prstGeom prst="rect">
            <a:avLst/>
          </a:prstGeom>
        </p:spPr>
      </p:pic>
      <p:sp>
        <p:nvSpPr>
          <p:cNvPr id="3" name="Content Placeholder 2">
            <a:extLst>
              <a:ext uri="{FF2B5EF4-FFF2-40B4-BE49-F238E27FC236}">
                <a16:creationId xmlns:a16="http://schemas.microsoft.com/office/drawing/2014/main" id="{BA79D9F3-56D8-4A62-9451-1A4518766EC7}"/>
              </a:ext>
            </a:extLst>
          </p:cNvPr>
          <p:cNvSpPr>
            <a:spLocks noGrp="1"/>
          </p:cNvSpPr>
          <p:nvPr>
            <p:ph idx="1"/>
          </p:nvPr>
        </p:nvSpPr>
        <p:spPr>
          <a:xfrm>
            <a:off x="7883611" y="2121408"/>
            <a:ext cx="3816774" cy="4050792"/>
          </a:xfrm>
        </p:spPr>
        <p:txBody>
          <a:bodyPr>
            <a:normAutofit/>
          </a:bodyPr>
          <a:lstStyle/>
          <a:p>
            <a:r>
              <a:rPr lang="en-US" sz="1600" dirty="0"/>
              <a:t>ANYONE - DV spans the entire socioeconomic scope</a:t>
            </a:r>
          </a:p>
          <a:p>
            <a:r>
              <a:rPr lang="en-US" sz="1600" dirty="0"/>
              <a:t>Any race, sexual orientation, age group, etc.</a:t>
            </a:r>
          </a:p>
          <a:p>
            <a:r>
              <a:rPr lang="en-US" sz="1600" dirty="0"/>
              <a:t>Common DV triggers: </a:t>
            </a:r>
          </a:p>
          <a:p>
            <a:pPr lvl="1"/>
            <a:r>
              <a:rPr lang="en-US" sz="1600" dirty="0"/>
              <a:t>Money</a:t>
            </a:r>
          </a:p>
          <a:p>
            <a:pPr lvl="1"/>
            <a:r>
              <a:rPr lang="en-US" sz="1600" dirty="0"/>
              <a:t>Children</a:t>
            </a:r>
          </a:p>
          <a:p>
            <a:pPr lvl="1"/>
            <a:r>
              <a:rPr lang="en-US" sz="1600" dirty="0"/>
              <a:t>Infidelity </a:t>
            </a:r>
          </a:p>
          <a:p>
            <a:pPr lvl="1"/>
            <a:r>
              <a:rPr lang="en-US" sz="1600" dirty="0"/>
              <a:t>Substance Abuse </a:t>
            </a:r>
          </a:p>
          <a:p>
            <a:pPr lvl="1"/>
            <a:r>
              <a:rPr lang="en-US" sz="1600" dirty="0"/>
              <a:t>Mental Illness</a:t>
            </a:r>
          </a:p>
          <a:p>
            <a:pPr lvl="1"/>
            <a:r>
              <a:rPr lang="en-US" sz="1600" dirty="0"/>
              <a:t>Learned Behavior </a:t>
            </a:r>
          </a:p>
        </p:txBody>
      </p:sp>
      <p:grpSp>
        <p:nvGrpSpPr>
          <p:cNvPr id="20" name="Group 19">
            <a:extLst>
              <a:ext uri="{FF2B5EF4-FFF2-40B4-BE49-F238E27FC236}">
                <a16:creationId xmlns:a16="http://schemas.microsoft.com/office/drawing/2014/main" id="{789ACCC8-A635-400E-B9C0-AD9CA57109C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21" name="Oval 20">
              <a:extLst>
                <a:ext uri="{FF2B5EF4-FFF2-40B4-BE49-F238E27FC236}">
                  <a16:creationId xmlns:a16="http://schemas.microsoft.com/office/drawing/2014/main" id="{CBC21CEB-233C-4B50-8CCA-829AD0428F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2" name="Oval 21">
              <a:extLst>
                <a:ext uri="{FF2B5EF4-FFF2-40B4-BE49-F238E27FC236}">
                  <a16:creationId xmlns:a16="http://schemas.microsoft.com/office/drawing/2014/main" id="{F3DF2D74-CD63-49A8-A93B-9DA2F59511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12564496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FB3768C-1D21-400E-B059-EFF86063F5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4" y="-1"/>
            <a:ext cx="1218865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D87BCA1-45E6-44B3-B3DA-1F4144DE67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48169"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16DCDF-D5B9-4748-8B5C-3D2762731DA4}"/>
              </a:ext>
            </a:extLst>
          </p:cNvPr>
          <p:cNvSpPr>
            <a:spLocks noGrp="1"/>
          </p:cNvSpPr>
          <p:nvPr>
            <p:ph type="title"/>
          </p:nvPr>
        </p:nvSpPr>
        <p:spPr>
          <a:xfrm>
            <a:off x="643467" y="643466"/>
            <a:ext cx="3682969" cy="5580353"/>
          </a:xfrm>
        </p:spPr>
        <p:txBody>
          <a:bodyPr>
            <a:normAutofit/>
          </a:bodyPr>
          <a:lstStyle/>
          <a:p>
            <a:pPr algn="r"/>
            <a:r>
              <a:rPr lang="en-US">
                <a:solidFill>
                  <a:srgbClr val="FFFFFF"/>
                </a:solidFill>
              </a:rPr>
              <a:t>Evidence collection</a:t>
            </a:r>
          </a:p>
        </p:txBody>
      </p:sp>
      <p:sp>
        <p:nvSpPr>
          <p:cNvPr id="3" name="Content Placeholder 2">
            <a:extLst>
              <a:ext uri="{FF2B5EF4-FFF2-40B4-BE49-F238E27FC236}">
                <a16:creationId xmlns:a16="http://schemas.microsoft.com/office/drawing/2014/main" id="{BC239970-EB73-44D5-9AD4-15B9103C9305}"/>
              </a:ext>
            </a:extLst>
          </p:cNvPr>
          <p:cNvSpPr>
            <a:spLocks noGrp="1"/>
          </p:cNvSpPr>
          <p:nvPr>
            <p:ph idx="1"/>
          </p:nvPr>
        </p:nvSpPr>
        <p:spPr>
          <a:xfrm>
            <a:off x="4932557" y="643466"/>
            <a:ext cx="6630177" cy="5528734"/>
          </a:xfrm>
        </p:spPr>
        <p:txBody>
          <a:bodyPr anchor="ctr">
            <a:noAutofit/>
          </a:bodyPr>
          <a:lstStyle/>
          <a:p>
            <a:r>
              <a:rPr lang="en-US" sz="1800" dirty="0"/>
              <a:t>Describe the crime scene, noting signs indicating struggle such as:</a:t>
            </a:r>
          </a:p>
          <a:p>
            <a:pPr lvl="1"/>
            <a:r>
              <a:rPr lang="en-US" dirty="0"/>
              <a:t>Overturned furniture, debris, destruction of property, hair that has been pulled out, Blood, Broken fingernails</a:t>
            </a:r>
          </a:p>
          <a:p>
            <a:pPr lvl="1"/>
            <a:r>
              <a:rPr lang="en-US" dirty="0"/>
              <a:t>Holes in walls</a:t>
            </a:r>
          </a:p>
          <a:p>
            <a:pPr lvl="1"/>
            <a:r>
              <a:rPr lang="en-US" dirty="0"/>
              <a:t>Damaged telephones, etc.</a:t>
            </a:r>
          </a:p>
          <a:p>
            <a:r>
              <a:rPr lang="en-US" sz="1800" dirty="0"/>
              <a:t>Photograph crime scene Obtain photo of victim and suspect to assist identifying relationship from victim</a:t>
            </a:r>
          </a:p>
          <a:p>
            <a:r>
              <a:rPr lang="en-US" sz="1800" dirty="0"/>
              <a:t>Determine if firearms or other deadly weapons are present and seize pursuant to Penal Code 18250.</a:t>
            </a:r>
          </a:p>
          <a:p>
            <a:r>
              <a:rPr lang="en-US" sz="1800" dirty="0"/>
              <a:t>Ensure that victim's and suspect's injuries are photographed clearly.</a:t>
            </a:r>
          </a:p>
          <a:p>
            <a:r>
              <a:rPr lang="en-US" sz="1800" dirty="0"/>
              <a:t>Impound and photograph all weapons and other evidence including all instrumentalities of the crime (i.e. belts, phone cords, hangers, gas cans lighters, broken lamps, etc.)</a:t>
            </a:r>
          </a:p>
          <a:p>
            <a:r>
              <a:rPr lang="en-US" sz="1800" dirty="0"/>
              <a:t>Obtain information leading up to incident – text messages, video recordings, voicemails, etc.?</a:t>
            </a:r>
          </a:p>
          <a:p>
            <a:r>
              <a:rPr lang="en-US" sz="1800" dirty="0"/>
              <a:t>Collect surveillance video footage or submit a request to preserve it.</a:t>
            </a:r>
          </a:p>
        </p:txBody>
      </p:sp>
      <p:grpSp>
        <p:nvGrpSpPr>
          <p:cNvPr id="12" name="Group 11">
            <a:extLst>
              <a:ext uri="{FF2B5EF4-FFF2-40B4-BE49-F238E27FC236}">
                <a16:creationId xmlns:a16="http://schemas.microsoft.com/office/drawing/2014/main" id="{9AE62FDA-E44C-440D-A3D3-5C188720D4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401725" y="6229681"/>
            <a:chExt cx="457200" cy="457200"/>
          </a:xfrm>
        </p:grpSpPr>
        <p:sp>
          <p:nvSpPr>
            <p:cNvPr id="13" name="Oval 12">
              <a:extLst>
                <a:ext uri="{FF2B5EF4-FFF2-40B4-BE49-F238E27FC236}">
                  <a16:creationId xmlns:a16="http://schemas.microsoft.com/office/drawing/2014/main" id="{28B45BF8-A8A3-426E-89DE-A44F6E180F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2">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4" name="Oval 13">
              <a:extLst>
                <a:ext uri="{FF2B5EF4-FFF2-40B4-BE49-F238E27FC236}">
                  <a16:creationId xmlns:a16="http://schemas.microsoft.com/office/drawing/2014/main" id="{647C25B3-5F51-49AB-A886-D555D2F4A7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22391066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02689-35FC-486B-AE64-81A4B9643298}"/>
              </a:ext>
            </a:extLst>
          </p:cNvPr>
          <p:cNvSpPr>
            <a:spLocks noGrp="1"/>
          </p:cNvSpPr>
          <p:nvPr>
            <p:ph type="title"/>
          </p:nvPr>
        </p:nvSpPr>
        <p:spPr>
          <a:xfrm>
            <a:off x="1199626" y="484632"/>
            <a:ext cx="9928622" cy="1285445"/>
          </a:xfrm>
        </p:spPr>
        <p:txBody>
          <a:bodyPr>
            <a:normAutofit fontScale="90000"/>
          </a:bodyPr>
          <a:lstStyle/>
          <a:p>
            <a:r>
              <a:rPr lang="en-US" sz="6000" dirty="0"/>
              <a:t>Report writing</a:t>
            </a:r>
            <a:br>
              <a:rPr lang="en-US" sz="2200" dirty="0"/>
            </a:br>
            <a:br>
              <a:rPr lang="en-US" sz="2200" dirty="0"/>
            </a:br>
            <a:br>
              <a:rPr lang="en-US" sz="2200" dirty="0"/>
            </a:br>
            <a:endParaRPr lang="en-US" sz="2200" dirty="0"/>
          </a:p>
        </p:txBody>
      </p:sp>
      <p:sp>
        <p:nvSpPr>
          <p:cNvPr id="3" name="Content Placeholder 2">
            <a:extLst>
              <a:ext uri="{FF2B5EF4-FFF2-40B4-BE49-F238E27FC236}">
                <a16:creationId xmlns:a16="http://schemas.microsoft.com/office/drawing/2014/main" id="{7F5848E4-B1D6-44D1-B18B-8D60B838C966}"/>
              </a:ext>
            </a:extLst>
          </p:cNvPr>
          <p:cNvSpPr>
            <a:spLocks noGrp="1"/>
          </p:cNvSpPr>
          <p:nvPr>
            <p:ph idx="1"/>
          </p:nvPr>
        </p:nvSpPr>
        <p:spPr>
          <a:xfrm>
            <a:off x="889940" y="1436914"/>
            <a:ext cx="7979740" cy="4820195"/>
          </a:xfrm>
        </p:spPr>
        <p:txBody>
          <a:bodyPr>
            <a:normAutofit/>
          </a:bodyPr>
          <a:lstStyle/>
          <a:p>
            <a:endParaRPr lang="en-US" sz="1500" dirty="0">
              <a:latin typeface="Arial" panose="020B0604020202020204" pitchFamily="34" charset="0"/>
              <a:cs typeface="Arial" panose="020B0604020202020204" pitchFamily="34" charset="0"/>
            </a:endParaRPr>
          </a:p>
          <a:p>
            <a:r>
              <a:rPr lang="en-US" b="1" dirty="0">
                <a:solidFill>
                  <a:schemeClr val="accent1"/>
                </a:solidFill>
              </a:rPr>
              <a:t>LAW ENFORCEMENT SHALL COMPLETE CRIME OR INCIDENT REPORTS IN ALL DOMESTIC VIOLENCE INCIDENTS [PENAL CODE 13730].</a:t>
            </a:r>
          </a:p>
          <a:p>
            <a:r>
              <a:rPr lang="en-US" sz="1600" dirty="0"/>
              <a:t>A CRIME REPORT </a:t>
            </a:r>
          </a:p>
          <a:p>
            <a:pPr lvl="1"/>
            <a:r>
              <a:rPr lang="en-US" sz="1600" dirty="0"/>
              <a:t>Shall be written when there is intentional touching vandalism or threats of violence. </a:t>
            </a:r>
          </a:p>
          <a:p>
            <a:r>
              <a:rPr lang="en-US" sz="1600" dirty="0"/>
              <a:t>AN INCIDENT REPORT (13730 PC DV Incident)</a:t>
            </a:r>
          </a:p>
          <a:p>
            <a:pPr lvl="1"/>
            <a:r>
              <a:rPr lang="en-US" sz="1600" dirty="0"/>
              <a:t> Shall be written on cases involving no violence or direct threats of violence.</a:t>
            </a:r>
          </a:p>
          <a:p>
            <a:pPr marL="274320" lvl="1" indent="0">
              <a:buNone/>
            </a:pPr>
            <a:endParaRPr lang="en-US" sz="1100" dirty="0"/>
          </a:p>
          <a:p>
            <a:r>
              <a:rPr lang="en-US" sz="1600" dirty="0"/>
              <a:t>In all reports shall include a notation of:</a:t>
            </a:r>
          </a:p>
          <a:p>
            <a:pPr lvl="1"/>
            <a:r>
              <a:rPr lang="en-US" sz="1600" dirty="0"/>
              <a:t>If the abuser was under the influence of alcohol or controlled substance</a:t>
            </a:r>
          </a:p>
          <a:p>
            <a:pPr lvl="1"/>
            <a:r>
              <a:rPr lang="en-US" sz="1600" dirty="0"/>
              <a:t>If there have been prior reports of DV with the same abuser</a:t>
            </a:r>
          </a:p>
          <a:p>
            <a:pPr lvl="1"/>
            <a:r>
              <a:rPr lang="en-US" sz="1600" dirty="0"/>
              <a:t>If weapons were used or were present on scene (confiscate per 18250PC)</a:t>
            </a:r>
          </a:p>
          <a:p>
            <a:pPr lvl="1"/>
            <a:r>
              <a:rPr lang="en-US" sz="1600" dirty="0"/>
              <a:t>If  the crime involved strangulation or suffocation</a:t>
            </a:r>
          </a:p>
        </p:txBody>
      </p:sp>
      <p:pic>
        <p:nvPicPr>
          <p:cNvPr id="7" name="Graphic 6" descr="Document">
            <a:extLst>
              <a:ext uri="{FF2B5EF4-FFF2-40B4-BE49-F238E27FC236}">
                <a16:creationId xmlns:a16="http://schemas.microsoft.com/office/drawing/2014/main" id="{84B90D49-8E2D-42FB-BD74-01DD1CBE74A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36861" y="2315361"/>
            <a:ext cx="2565199" cy="2565199"/>
          </a:xfrm>
          <a:prstGeom prst="rect">
            <a:avLst/>
          </a:prstGeom>
        </p:spPr>
      </p:pic>
    </p:spTree>
    <p:extLst>
      <p:ext uri="{BB962C8B-B14F-4D97-AF65-F5344CB8AC3E}">
        <p14:creationId xmlns:p14="http://schemas.microsoft.com/office/powerpoint/2010/main" val="40605821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118BA95-03E7-41B7-B442-0AF8C0A7FF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 name="Content Placeholder 2">
            <a:extLst>
              <a:ext uri="{FF2B5EF4-FFF2-40B4-BE49-F238E27FC236}">
                <a16:creationId xmlns:a16="http://schemas.microsoft.com/office/drawing/2014/main" id="{5874ADA7-64F0-4884-BA52-E390FC5E76C0}"/>
              </a:ext>
            </a:extLst>
          </p:cNvPr>
          <p:cNvSpPr>
            <a:spLocks noGrp="1"/>
          </p:cNvSpPr>
          <p:nvPr>
            <p:ph idx="1"/>
          </p:nvPr>
        </p:nvSpPr>
        <p:spPr>
          <a:xfrm>
            <a:off x="397565" y="0"/>
            <a:ext cx="6977876" cy="6858000"/>
          </a:xfrm>
        </p:spPr>
        <p:txBody>
          <a:bodyPr anchor="ctr">
            <a:normAutofit/>
          </a:bodyPr>
          <a:lstStyle/>
          <a:p>
            <a:r>
              <a:rPr lang="en-US" sz="1400" dirty="0">
                <a:cs typeface="Arial" panose="020B0604020202020204" pitchFamily="34" charset="0"/>
              </a:rPr>
              <a:t>Adequate background information</a:t>
            </a:r>
          </a:p>
          <a:p>
            <a:pPr lvl="1"/>
            <a:r>
              <a:rPr lang="en-US" sz="1400" dirty="0">
                <a:cs typeface="Arial" panose="020B0604020202020204" pitchFamily="34" charset="0"/>
              </a:rPr>
              <a:t>Provides a clearer dynamic as to their situation</a:t>
            </a:r>
          </a:p>
          <a:p>
            <a:pPr lvl="1"/>
            <a:r>
              <a:rPr lang="en-US" sz="1400" dirty="0">
                <a:cs typeface="Arial" panose="020B0604020202020204" pitchFamily="34" charset="0"/>
              </a:rPr>
              <a:t>Develops potential leads</a:t>
            </a:r>
          </a:p>
          <a:p>
            <a:pPr lvl="1"/>
            <a:r>
              <a:rPr lang="en-US" sz="1400" dirty="0">
                <a:cs typeface="Arial" panose="020B0604020202020204" pitchFamily="34" charset="0"/>
              </a:rPr>
              <a:t>Things to include:</a:t>
            </a:r>
          </a:p>
          <a:p>
            <a:pPr lvl="2"/>
            <a:r>
              <a:rPr lang="en-US" sz="1400" dirty="0">
                <a:cs typeface="Arial" panose="020B0604020202020204" pitchFamily="34" charset="0"/>
              </a:rPr>
              <a:t>Information of relationship (prior DV)</a:t>
            </a:r>
          </a:p>
          <a:p>
            <a:pPr lvl="2"/>
            <a:r>
              <a:rPr lang="en-US" sz="1400" dirty="0">
                <a:cs typeface="Arial" panose="020B0604020202020204" pitchFamily="34" charset="0"/>
              </a:rPr>
              <a:t>Length of time together (has relationship changed recently? Why?)</a:t>
            </a:r>
          </a:p>
          <a:p>
            <a:pPr lvl="2"/>
            <a:r>
              <a:rPr lang="en-US" sz="1400" dirty="0">
                <a:cs typeface="Arial" panose="020B0604020202020204" pitchFamily="34" charset="0"/>
              </a:rPr>
              <a:t>Cohabitating</a:t>
            </a:r>
          </a:p>
          <a:p>
            <a:pPr lvl="2"/>
            <a:r>
              <a:rPr lang="en-US" sz="1400" dirty="0">
                <a:cs typeface="Arial" panose="020B0604020202020204" pitchFamily="34" charset="0"/>
              </a:rPr>
              <a:t>Children in common</a:t>
            </a:r>
          </a:p>
          <a:p>
            <a:pPr lvl="2"/>
            <a:r>
              <a:rPr lang="en-US" sz="1400" dirty="0">
                <a:cs typeface="Arial" panose="020B0604020202020204" pitchFamily="34" charset="0"/>
              </a:rPr>
              <a:t>Reason for break up or why they obtained a restraining order (if applicable)</a:t>
            </a:r>
          </a:p>
          <a:p>
            <a:r>
              <a:rPr lang="en-US" sz="1400" dirty="0">
                <a:cs typeface="Arial" panose="020B0604020202020204" pitchFamily="34" charset="0"/>
              </a:rPr>
              <a:t>Document CWS referral</a:t>
            </a:r>
          </a:p>
          <a:p>
            <a:r>
              <a:rPr lang="en-US" sz="1400" dirty="0">
                <a:cs typeface="Arial" panose="020B0604020202020204" pitchFamily="34" charset="0"/>
              </a:rPr>
              <a:t>Document prior unreported DV incidents</a:t>
            </a:r>
          </a:p>
          <a:p>
            <a:r>
              <a:rPr lang="en-US" sz="1400" dirty="0">
                <a:cs typeface="Arial" panose="020B0604020202020204" pitchFamily="34" charset="0"/>
              </a:rPr>
              <a:t>Attached copies of any court orders related. Contact Sheriff’s Records at 858-974-2457. </a:t>
            </a:r>
          </a:p>
          <a:p>
            <a:r>
              <a:rPr lang="en-US" sz="1400" dirty="0">
                <a:cs typeface="Arial" panose="020B0604020202020204" pitchFamily="34" charset="0"/>
              </a:rPr>
              <a:t>Mark the DV box in </a:t>
            </a:r>
            <a:r>
              <a:rPr lang="en-US" sz="1400" dirty="0" err="1">
                <a:cs typeface="Arial" panose="020B0604020202020204" pitchFamily="34" charset="0"/>
              </a:rPr>
              <a:t>NetRMS</a:t>
            </a:r>
            <a:endParaRPr lang="en-US" sz="1400" dirty="0">
              <a:cs typeface="Arial" panose="020B0604020202020204" pitchFamily="34" charset="0"/>
            </a:endParaRPr>
          </a:p>
          <a:p>
            <a:r>
              <a:rPr lang="en-US" sz="1400" dirty="0">
                <a:cs typeface="Arial" panose="020B0604020202020204" pitchFamily="34" charset="0"/>
              </a:rPr>
              <a:t>Mark if Strangulation/Asphyxiation was a factor in </a:t>
            </a:r>
            <a:r>
              <a:rPr lang="en-US" sz="1400" dirty="0" err="1">
                <a:cs typeface="Arial" panose="020B0604020202020204" pitchFamily="34" charset="0"/>
              </a:rPr>
              <a:t>NetRMS</a:t>
            </a:r>
            <a:endParaRPr lang="en-US" sz="1400" dirty="0">
              <a:cs typeface="Arial" panose="020B0604020202020204" pitchFamily="34" charset="0"/>
            </a:endParaRPr>
          </a:p>
          <a:p>
            <a:endParaRPr lang="en-US" sz="1400" dirty="0"/>
          </a:p>
        </p:txBody>
      </p:sp>
      <p:sp>
        <p:nvSpPr>
          <p:cNvPr id="10" name="Rectangle 9">
            <a:extLst>
              <a:ext uri="{FF2B5EF4-FFF2-40B4-BE49-F238E27FC236}">
                <a16:creationId xmlns:a16="http://schemas.microsoft.com/office/drawing/2014/main" id="{AD9B3EAD-A2B3-42C4-927C-3455E3E69E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86983" y="3388659"/>
            <a:ext cx="3657600"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2" name="Group 11">
            <a:extLst>
              <a:ext uri="{FF2B5EF4-FFF2-40B4-BE49-F238E27FC236}">
                <a16:creationId xmlns:a16="http://schemas.microsoft.com/office/drawing/2014/main" id="{4BF9B298-BC35-4C0F-8301-5D63A1E6D28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42859" y="1679571"/>
            <a:ext cx="3498864" cy="3498858"/>
            <a:chOff x="7942859" y="1679571"/>
            <a:chExt cx="3498864" cy="3498858"/>
          </a:xfrm>
        </p:grpSpPr>
        <p:sp>
          <p:nvSpPr>
            <p:cNvPr id="13" name="Oval 12">
              <a:extLst>
                <a:ext uri="{FF2B5EF4-FFF2-40B4-BE49-F238E27FC236}">
                  <a16:creationId xmlns:a16="http://schemas.microsoft.com/office/drawing/2014/main" id="{059D8741-EAD6-41B1-A882-70D70FC358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942859" y="1679571"/>
              <a:ext cx="3498864" cy="3498858"/>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4" name="Oval 13">
              <a:extLst>
                <a:ext uri="{FF2B5EF4-FFF2-40B4-BE49-F238E27FC236}">
                  <a16:creationId xmlns:a16="http://schemas.microsoft.com/office/drawing/2014/main" id="{45444F36-3103-4D11-A25F-C054D4606D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27958" y="1864667"/>
              <a:ext cx="3128666" cy="312866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a:extLst>
              <a:ext uri="{FF2B5EF4-FFF2-40B4-BE49-F238E27FC236}">
                <a16:creationId xmlns:a16="http://schemas.microsoft.com/office/drawing/2014/main" id="{EAB3E0C9-40D6-4392-B572-5BD4BD90582C}"/>
              </a:ext>
            </a:extLst>
          </p:cNvPr>
          <p:cNvSpPr>
            <a:spLocks noGrp="1"/>
          </p:cNvSpPr>
          <p:nvPr>
            <p:ph type="title"/>
          </p:nvPr>
        </p:nvSpPr>
        <p:spPr>
          <a:xfrm>
            <a:off x="8371968" y="2376862"/>
            <a:ext cx="2640646" cy="2104273"/>
          </a:xfrm>
          <a:noFill/>
        </p:spPr>
        <p:txBody>
          <a:bodyPr>
            <a:normAutofit/>
          </a:bodyPr>
          <a:lstStyle/>
          <a:p>
            <a:pPr algn="ctr"/>
            <a:r>
              <a:rPr lang="en-US" sz="3000">
                <a:solidFill>
                  <a:schemeClr val="bg1">
                    <a:shade val="97000"/>
                    <a:satMod val="150000"/>
                  </a:schemeClr>
                </a:solidFill>
              </a:rPr>
              <a:t>Report Writing</a:t>
            </a:r>
          </a:p>
        </p:txBody>
      </p:sp>
    </p:spTree>
    <p:extLst>
      <p:ext uri="{BB962C8B-B14F-4D97-AF65-F5344CB8AC3E}">
        <p14:creationId xmlns:p14="http://schemas.microsoft.com/office/powerpoint/2010/main" val="18246079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9D2AEDCB-3859-4EAD-AA65-4BDD2802A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0B2AA709-28A2-4289-A11E-FD3AA53F0B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438656" cy="6858000"/>
          </a:xfrm>
          <a:prstGeom prst="rect">
            <a:avLst/>
          </a:prstGeom>
          <a:solidFill>
            <a:schemeClr val="accent1"/>
          </a:solidFill>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solidFill>
                <a:schemeClr val="accent2"/>
              </a:solidFill>
            </a:endParaRPr>
          </a:p>
        </p:txBody>
      </p:sp>
      <p:sp>
        <p:nvSpPr>
          <p:cNvPr id="47" name="Rectangle 38">
            <a:extLst>
              <a:ext uri="{FF2B5EF4-FFF2-40B4-BE49-F238E27FC236}">
                <a16:creationId xmlns:a16="http://schemas.microsoft.com/office/drawing/2014/main" id="{1608D5D4-689C-423B-9974-4733A30A48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38656" y="0"/>
            <a:ext cx="4653776" cy="6858000"/>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2" name="Title 1">
            <a:extLst>
              <a:ext uri="{FF2B5EF4-FFF2-40B4-BE49-F238E27FC236}">
                <a16:creationId xmlns:a16="http://schemas.microsoft.com/office/drawing/2014/main" id="{1DD218CD-1342-4AB3-96B1-FF87D86D75F9}"/>
              </a:ext>
            </a:extLst>
          </p:cNvPr>
          <p:cNvSpPr>
            <a:spLocks noGrp="1"/>
          </p:cNvSpPr>
          <p:nvPr>
            <p:ph type="title"/>
          </p:nvPr>
        </p:nvSpPr>
        <p:spPr>
          <a:xfrm>
            <a:off x="1947672" y="1060704"/>
            <a:ext cx="3630168" cy="4736592"/>
          </a:xfrm>
        </p:spPr>
        <p:txBody>
          <a:bodyPr>
            <a:normAutofit/>
          </a:bodyPr>
          <a:lstStyle/>
          <a:p>
            <a:r>
              <a:rPr lang="en-US" sz="3600">
                <a:solidFill>
                  <a:schemeClr val="bg1"/>
                </a:solidFill>
              </a:rPr>
              <a:t>Evidence CODe 1109</a:t>
            </a:r>
          </a:p>
        </p:txBody>
      </p:sp>
      <p:sp>
        <p:nvSpPr>
          <p:cNvPr id="3" name="Content Placeholder 2">
            <a:extLst>
              <a:ext uri="{FF2B5EF4-FFF2-40B4-BE49-F238E27FC236}">
                <a16:creationId xmlns:a16="http://schemas.microsoft.com/office/drawing/2014/main" id="{708C56E5-1438-4B01-A389-9847C86131FB}"/>
              </a:ext>
            </a:extLst>
          </p:cNvPr>
          <p:cNvSpPr>
            <a:spLocks noGrp="1"/>
          </p:cNvSpPr>
          <p:nvPr>
            <p:ph idx="1"/>
          </p:nvPr>
        </p:nvSpPr>
        <p:spPr>
          <a:xfrm>
            <a:off x="6548284" y="1060704"/>
            <a:ext cx="5093110" cy="4736592"/>
          </a:xfrm>
        </p:spPr>
        <p:txBody>
          <a:bodyPr anchor="ctr">
            <a:normAutofit/>
          </a:bodyPr>
          <a:lstStyle/>
          <a:p>
            <a:r>
              <a:rPr lang="en-US" sz="1800" dirty="0"/>
              <a:t>Prior acts of domestic violence can be used as evidence in new cases of domestic violence.</a:t>
            </a:r>
          </a:p>
          <a:p>
            <a:r>
              <a:rPr lang="en-US" sz="1800" dirty="0"/>
              <a:t>Meaning: Even if a DV case is rejected for prosecution, a new case with the same alleged abuser can be brought into evidence to show the propensity of violence. </a:t>
            </a:r>
          </a:p>
          <a:p>
            <a:r>
              <a:rPr lang="en-US" sz="1800" dirty="0"/>
              <a:t>Generally, cases can be called up to 10 years prior, older cases can be used if the court determines the admission of evidence is in the interest of justice.</a:t>
            </a:r>
          </a:p>
          <a:p>
            <a:r>
              <a:rPr lang="en-US" sz="1800" b="1" dirty="0"/>
              <a:t>Officers maybe be called to testify on old cases of DV regardless of prosecution…. DOCUMENT DV CASES  KNOWING YOU MAY BE CALLED TO COURT IN THE FUTURE.</a:t>
            </a:r>
          </a:p>
          <a:p>
            <a:endParaRPr lang="en-US" sz="1800" dirty="0"/>
          </a:p>
        </p:txBody>
      </p:sp>
      <p:sp>
        <p:nvSpPr>
          <p:cNvPr id="41" name="Oval 40">
            <a:extLst>
              <a:ext uri="{FF2B5EF4-FFF2-40B4-BE49-F238E27FC236}">
                <a16:creationId xmlns:a16="http://schemas.microsoft.com/office/drawing/2014/main" id="{4A8673E8-250A-46DB-9A53-00144B5ABB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chemeClr val="tx2"/>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8454414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F3AF35CD-DA30-4E34-B0F3-32C27766DA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36310" y="0"/>
            <a:ext cx="435568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D3753A9-D7DC-4AA8-8C80-B4F05E022541}"/>
              </a:ext>
            </a:extLst>
          </p:cNvPr>
          <p:cNvSpPr>
            <a:spLocks noGrp="1"/>
          </p:cNvSpPr>
          <p:nvPr>
            <p:ph type="title"/>
          </p:nvPr>
        </p:nvSpPr>
        <p:spPr>
          <a:xfrm>
            <a:off x="8156350" y="484632"/>
            <a:ext cx="3544035" cy="1609344"/>
          </a:xfrm>
          <a:ln>
            <a:noFill/>
          </a:ln>
        </p:spPr>
        <p:txBody>
          <a:bodyPr>
            <a:normAutofit/>
          </a:bodyPr>
          <a:lstStyle/>
          <a:p>
            <a:r>
              <a:rPr lang="en-US" sz="3200" dirty="0"/>
              <a:t>Lethality</a:t>
            </a:r>
          </a:p>
        </p:txBody>
      </p:sp>
      <p:pic>
        <p:nvPicPr>
          <p:cNvPr id="4" name="Picture 3">
            <a:extLst>
              <a:ext uri="{FF2B5EF4-FFF2-40B4-BE49-F238E27FC236}">
                <a16:creationId xmlns:a16="http://schemas.microsoft.com/office/drawing/2014/main" id="{E705EB90-4068-4541-9EC9-DE55066D3FDF}"/>
              </a:ext>
            </a:extLst>
          </p:cNvPr>
          <p:cNvPicPr>
            <a:picLocks noChangeAspect="1"/>
          </p:cNvPicPr>
          <p:nvPr/>
        </p:nvPicPr>
        <p:blipFill>
          <a:blip r:embed="rId4"/>
          <a:stretch>
            <a:fillRect/>
          </a:stretch>
        </p:blipFill>
        <p:spPr>
          <a:xfrm>
            <a:off x="633999" y="844677"/>
            <a:ext cx="6882269" cy="5178907"/>
          </a:xfrm>
          <a:prstGeom prst="rect">
            <a:avLst/>
          </a:prstGeom>
        </p:spPr>
      </p:pic>
      <p:sp>
        <p:nvSpPr>
          <p:cNvPr id="3" name="Content Placeholder 2">
            <a:extLst>
              <a:ext uri="{FF2B5EF4-FFF2-40B4-BE49-F238E27FC236}">
                <a16:creationId xmlns:a16="http://schemas.microsoft.com/office/drawing/2014/main" id="{466F17F5-DA20-4075-AC38-0EFB1B54E005}"/>
              </a:ext>
            </a:extLst>
          </p:cNvPr>
          <p:cNvSpPr>
            <a:spLocks noGrp="1"/>
          </p:cNvSpPr>
          <p:nvPr>
            <p:ph idx="1"/>
          </p:nvPr>
        </p:nvSpPr>
        <p:spPr>
          <a:xfrm>
            <a:off x="8156351" y="2121408"/>
            <a:ext cx="3544034" cy="4050792"/>
          </a:xfrm>
        </p:spPr>
        <p:txBody>
          <a:bodyPr>
            <a:normAutofit/>
          </a:bodyPr>
          <a:lstStyle/>
          <a:p>
            <a:r>
              <a:rPr lang="en-US" sz="1600" dirty="0"/>
              <a:t>Consider completing the Lethality Assessment form when necessary. </a:t>
            </a:r>
          </a:p>
          <a:p>
            <a:r>
              <a:rPr lang="en-US" sz="1600" dirty="0"/>
              <a:t>Document answers of assessment in narrative of report – can increase corroboration on DV cases</a:t>
            </a:r>
          </a:p>
          <a:p>
            <a:endParaRPr lang="en-US" sz="1600" dirty="0"/>
          </a:p>
        </p:txBody>
      </p:sp>
      <p:grpSp>
        <p:nvGrpSpPr>
          <p:cNvPr id="26" name="Group 25">
            <a:extLst>
              <a:ext uri="{FF2B5EF4-FFF2-40B4-BE49-F238E27FC236}">
                <a16:creationId xmlns:a16="http://schemas.microsoft.com/office/drawing/2014/main" id="{BCFC42DC-2C46-47C4-BC61-530557385D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27" name="Oval 26">
              <a:extLst>
                <a:ext uri="{FF2B5EF4-FFF2-40B4-BE49-F238E27FC236}">
                  <a16:creationId xmlns:a16="http://schemas.microsoft.com/office/drawing/2014/main" id="{54B91A37-AA1F-4966-8ACF-93023547DA9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8" name="Oval 27">
              <a:extLst>
                <a:ext uri="{FF2B5EF4-FFF2-40B4-BE49-F238E27FC236}">
                  <a16:creationId xmlns:a16="http://schemas.microsoft.com/office/drawing/2014/main" id="{17B17AC5-0931-432F-9A4A-DDCFAA010A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27729218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362E11DD-B54B-4751-9C17-39DAF9EF46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28C848B-A57F-42AC-A685-87D16030D0B6}"/>
              </a:ext>
            </a:extLst>
          </p:cNvPr>
          <p:cNvSpPr>
            <a:spLocks noGrp="1"/>
          </p:cNvSpPr>
          <p:nvPr>
            <p:ph type="title"/>
          </p:nvPr>
        </p:nvSpPr>
        <p:spPr>
          <a:xfrm>
            <a:off x="382280" y="484632"/>
            <a:ext cx="6743844" cy="1609344"/>
          </a:xfrm>
        </p:spPr>
        <p:txBody>
          <a:bodyPr>
            <a:normAutofit/>
          </a:bodyPr>
          <a:lstStyle/>
          <a:p>
            <a:r>
              <a:rPr lang="en-US" sz="4800" dirty="0"/>
              <a:t>DV HRT (DA Office Program)</a:t>
            </a:r>
          </a:p>
        </p:txBody>
      </p:sp>
      <p:sp>
        <p:nvSpPr>
          <p:cNvPr id="3" name="Content Placeholder 2">
            <a:extLst>
              <a:ext uri="{FF2B5EF4-FFF2-40B4-BE49-F238E27FC236}">
                <a16:creationId xmlns:a16="http://schemas.microsoft.com/office/drawing/2014/main" id="{D1947206-6602-4989-932D-5DA14C5FD338}"/>
              </a:ext>
            </a:extLst>
          </p:cNvPr>
          <p:cNvSpPr>
            <a:spLocks noGrp="1"/>
          </p:cNvSpPr>
          <p:nvPr>
            <p:ph idx="1"/>
          </p:nvPr>
        </p:nvSpPr>
        <p:spPr>
          <a:xfrm>
            <a:off x="382279" y="2121408"/>
            <a:ext cx="6743845" cy="4050792"/>
          </a:xfrm>
        </p:spPr>
        <p:txBody>
          <a:bodyPr>
            <a:normAutofit/>
          </a:bodyPr>
          <a:lstStyle/>
          <a:p>
            <a:r>
              <a:rPr lang="en-US" sz="1800" dirty="0"/>
              <a:t>A Collaborative response to victims of Domestic Violence who are at a higher risk for fatality and to enhance their safety and that of their children</a:t>
            </a:r>
          </a:p>
          <a:p>
            <a:r>
              <a:rPr lang="en-US" sz="1800" dirty="0"/>
              <a:t>Multidisciplinary  - Law Enforcement, District Attorney, City Attorney, Advocacy, CWS</a:t>
            </a:r>
          </a:p>
          <a:p>
            <a:r>
              <a:rPr lang="en-US" sz="1800" dirty="0"/>
              <a:t>Requires Victim Cooperation</a:t>
            </a:r>
          </a:p>
          <a:p>
            <a:r>
              <a:rPr lang="en-US" sz="1800" dirty="0"/>
              <a:t>Safety Planning</a:t>
            </a:r>
          </a:p>
          <a:p>
            <a:r>
              <a:rPr lang="en-US" sz="1800" dirty="0"/>
              <a:t>Victims must be willing and sign waiver</a:t>
            </a:r>
          </a:p>
          <a:p>
            <a:endParaRPr lang="en-US" sz="1800" dirty="0"/>
          </a:p>
        </p:txBody>
      </p:sp>
      <p:pic>
        <p:nvPicPr>
          <p:cNvPr id="5" name="Picture 4">
            <a:extLst>
              <a:ext uri="{FF2B5EF4-FFF2-40B4-BE49-F238E27FC236}">
                <a16:creationId xmlns:a16="http://schemas.microsoft.com/office/drawing/2014/main" id="{68D65D84-67BD-4947-BA56-4FE3469C2F7C}"/>
              </a:ext>
            </a:extLst>
          </p:cNvPr>
          <p:cNvPicPr>
            <a:picLocks noChangeAspect="1"/>
          </p:cNvPicPr>
          <p:nvPr/>
        </p:nvPicPr>
        <p:blipFill rotWithShape="1">
          <a:blip r:embed="rId4"/>
          <a:srcRect l="7529" r="24884"/>
          <a:stretch/>
        </p:blipFill>
        <p:spPr>
          <a:xfrm>
            <a:off x="7545274" y="10"/>
            <a:ext cx="4646726" cy="6857990"/>
          </a:xfrm>
          <a:prstGeom prst="rect">
            <a:avLst/>
          </a:prstGeom>
        </p:spPr>
      </p:pic>
      <p:grpSp>
        <p:nvGrpSpPr>
          <p:cNvPr id="23" name="Group 22">
            <a:extLst>
              <a:ext uri="{FF2B5EF4-FFF2-40B4-BE49-F238E27FC236}">
                <a16:creationId xmlns:a16="http://schemas.microsoft.com/office/drawing/2014/main" id="{B55DE4E1-F219-45A4-96D9-9A86D0E4DBD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24" name="Oval 23">
              <a:extLst>
                <a:ext uri="{FF2B5EF4-FFF2-40B4-BE49-F238E27FC236}">
                  <a16:creationId xmlns:a16="http://schemas.microsoft.com/office/drawing/2014/main" id="{3601C3FF-4A5D-437C-B3DB-A53B99D308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5" name="Oval 24">
              <a:extLst>
                <a:ext uri="{FF2B5EF4-FFF2-40B4-BE49-F238E27FC236}">
                  <a16:creationId xmlns:a16="http://schemas.microsoft.com/office/drawing/2014/main" id="{61B1BDC9-B583-4F65-8FE9-E2CBE71D93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6113295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FB3768C-1D21-400E-B059-EFF86063F5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4" y="-1"/>
            <a:ext cx="1218865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D87BCA1-45E6-44B3-B3DA-1F4144DE67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48169"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53E4731-79EF-4CF7-AE96-4256CF060453}"/>
              </a:ext>
            </a:extLst>
          </p:cNvPr>
          <p:cNvSpPr>
            <a:spLocks noGrp="1"/>
          </p:cNvSpPr>
          <p:nvPr>
            <p:ph type="title"/>
          </p:nvPr>
        </p:nvSpPr>
        <p:spPr>
          <a:xfrm>
            <a:off x="643467" y="643466"/>
            <a:ext cx="3682969" cy="5580353"/>
          </a:xfrm>
        </p:spPr>
        <p:txBody>
          <a:bodyPr>
            <a:normAutofit/>
          </a:bodyPr>
          <a:lstStyle/>
          <a:p>
            <a:pPr algn="r"/>
            <a:r>
              <a:rPr lang="en-US">
                <a:solidFill>
                  <a:srgbClr val="FFFFFF"/>
                </a:solidFill>
              </a:rPr>
              <a:t>Related Crimes </a:t>
            </a:r>
          </a:p>
        </p:txBody>
      </p:sp>
      <p:sp>
        <p:nvSpPr>
          <p:cNvPr id="3" name="Content Placeholder 2">
            <a:extLst>
              <a:ext uri="{FF2B5EF4-FFF2-40B4-BE49-F238E27FC236}">
                <a16:creationId xmlns:a16="http://schemas.microsoft.com/office/drawing/2014/main" id="{7A5F69EC-B523-4D83-8122-D4D673E6BF9B}"/>
              </a:ext>
            </a:extLst>
          </p:cNvPr>
          <p:cNvSpPr>
            <a:spLocks noGrp="1"/>
          </p:cNvSpPr>
          <p:nvPr>
            <p:ph idx="1"/>
          </p:nvPr>
        </p:nvSpPr>
        <p:spPr>
          <a:xfrm>
            <a:off x="4932557" y="643466"/>
            <a:ext cx="6630177" cy="5528734"/>
          </a:xfrm>
        </p:spPr>
        <p:txBody>
          <a:bodyPr anchor="ctr">
            <a:normAutofit lnSpcReduction="10000"/>
          </a:bodyPr>
          <a:lstStyle/>
          <a:p>
            <a:pPr lvl="0"/>
            <a:r>
              <a:rPr lang="en-US" sz="1800" dirty="0"/>
              <a:t>236.1(h)(1) PC Coercion for purposes of committing or impeding the investigation or prosecution of domestic violence.</a:t>
            </a:r>
          </a:p>
          <a:p>
            <a:pPr lvl="0"/>
            <a:r>
              <a:rPr lang="en-US" sz="1800" dirty="0"/>
              <a:t>236 PC False imprisonment</a:t>
            </a:r>
          </a:p>
          <a:p>
            <a:pPr lvl="0"/>
            <a:r>
              <a:rPr lang="en-US" sz="1800" dirty="0"/>
              <a:t>518 PC Extortion</a:t>
            </a:r>
          </a:p>
          <a:p>
            <a:pPr lvl="0"/>
            <a:r>
              <a:rPr lang="en-US" sz="1800" dirty="0"/>
              <a:t>519 PC Use of fear</a:t>
            </a:r>
          </a:p>
          <a:p>
            <a:pPr lvl="0"/>
            <a:r>
              <a:rPr lang="en-US" sz="1800" dirty="0"/>
              <a:t>530.5 PC Identity theft, </a:t>
            </a:r>
          </a:p>
          <a:p>
            <a:pPr lvl="0"/>
            <a:r>
              <a:rPr lang="en-US" sz="1800" dirty="0"/>
              <a:t>528.5 PC Impersonation through an internet website or by other electronic means, </a:t>
            </a:r>
          </a:p>
          <a:p>
            <a:pPr lvl="0"/>
            <a:r>
              <a:rPr lang="en-US" sz="1800" dirty="0"/>
              <a:t>530 PC False personation</a:t>
            </a:r>
          </a:p>
          <a:p>
            <a:pPr lvl="0"/>
            <a:r>
              <a:rPr lang="en-US" sz="1800" dirty="0"/>
              <a:t>591.5 PC Damaging </a:t>
            </a:r>
            <a:r>
              <a:rPr lang="en-US" sz="1800"/>
              <a:t>a communication </a:t>
            </a:r>
            <a:r>
              <a:rPr lang="en-US" sz="1800" dirty="0"/>
              <a:t>d</a:t>
            </a:r>
            <a:r>
              <a:rPr lang="en-US" sz="1800"/>
              <a:t>evice </a:t>
            </a:r>
            <a:r>
              <a:rPr lang="en-US" sz="1800" dirty="0"/>
              <a:t>with intend to prevent help. </a:t>
            </a:r>
          </a:p>
          <a:p>
            <a:pPr lvl="0"/>
            <a:r>
              <a:rPr lang="en-US" sz="1800" dirty="0"/>
              <a:t>646.9 PC Stalking, including by telephone or electronic communication.</a:t>
            </a:r>
          </a:p>
          <a:p>
            <a:pPr lvl="0"/>
            <a:r>
              <a:rPr lang="en-US" sz="1800" dirty="0"/>
              <a:t>647(4)(j) PC Nonconsensual pornography</a:t>
            </a:r>
          </a:p>
          <a:p>
            <a:r>
              <a:rPr lang="en-US" sz="1800" dirty="0"/>
              <a:t>594 PC Vandalism – Damage under $400 will require a Citizen’s Arrest form</a:t>
            </a:r>
          </a:p>
        </p:txBody>
      </p:sp>
      <p:grpSp>
        <p:nvGrpSpPr>
          <p:cNvPr id="12" name="Group 11">
            <a:extLst>
              <a:ext uri="{FF2B5EF4-FFF2-40B4-BE49-F238E27FC236}">
                <a16:creationId xmlns:a16="http://schemas.microsoft.com/office/drawing/2014/main" id="{9AE62FDA-E44C-440D-A3D3-5C188720D4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401725" y="6229681"/>
            <a:chExt cx="457200" cy="457200"/>
          </a:xfrm>
        </p:grpSpPr>
        <p:sp>
          <p:nvSpPr>
            <p:cNvPr id="13" name="Oval 12">
              <a:extLst>
                <a:ext uri="{FF2B5EF4-FFF2-40B4-BE49-F238E27FC236}">
                  <a16:creationId xmlns:a16="http://schemas.microsoft.com/office/drawing/2014/main" id="{28B45BF8-A8A3-426E-89DE-A44F6E180F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2">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4" name="Oval 13">
              <a:extLst>
                <a:ext uri="{FF2B5EF4-FFF2-40B4-BE49-F238E27FC236}">
                  <a16:creationId xmlns:a16="http://schemas.microsoft.com/office/drawing/2014/main" id="{647C25B3-5F51-49AB-A886-D555D2F4A7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5988132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2">
            <a:shade val="97000"/>
            <a:satMod val="150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427CF8A-A1AE-4DA2-B4D3-DD0D215DE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4D3DE63-E06B-473D-8144-78398E3517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07997" y="0"/>
            <a:ext cx="460076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38C5F6C-2147-447F-84CB-47BEB813B8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07995" y="0"/>
            <a:ext cx="4600761" cy="6857999"/>
          </a:xfrm>
          <a:prstGeom prst="rect">
            <a:avLst/>
          </a:prstGeom>
          <a:blipFill dpi="0" rotWithShape="1">
            <a:blip r:embed="rId2">
              <a:alphaModFix amt="4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4B0F093A-F2F4-4674-8265-42FC6DAFD0D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401725" y="6229681"/>
            <a:chExt cx="457200" cy="457200"/>
          </a:xfrm>
        </p:grpSpPr>
        <p:sp>
          <p:nvSpPr>
            <p:cNvPr id="15" name="Oval 14">
              <a:extLst>
                <a:ext uri="{FF2B5EF4-FFF2-40B4-BE49-F238E27FC236}">
                  <a16:creationId xmlns:a16="http://schemas.microsoft.com/office/drawing/2014/main" id="{740CB6A0-E815-4B40-8A6B-53CEED0430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6" name="Oval 15">
              <a:extLst>
                <a:ext uri="{FF2B5EF4-FFF2-40B4-BE49-F238E27FC236}">
                  <a16:creationId xmlns:a16="http://schemas.microsoft.com/office/drawing/2014/main" id="{7002C1B4-2083-4F91-B4B2-8F3E8E3E2C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a:extLst>
              <a:ext uri="{FF2B5EF4-FFF2-40B4-BE49-F238E27FC236}">
                <a16:creationId xmlns:a16="http://schemas.microsoft.com/office/drawing/2014/main" id="{5093CF42-EB48-4E71-A4E3-E29ED20C58BC}"/>
              </a:ext>
            </a:extLst>
          </p:cNvPr>
          <p:cNvSpPr>
            <a:spLocks noGrp="1"/>
          </p:cNvSpPr>
          <p:nvPr>
            <p:ph type="title"/>
          </p:nvPr>
        </p:nvSpPr>
        <p:spPr>
          <a:xfrm>
            <a:off x="8052617" y="643467"/>
            <a:ext cx="3578943" cy="5586213"/>
          </a:xfrm>
        </p:spPr>
        <p:txBody>
          <a:bodyPr>
            <a:normAutofit/>
          </a:bodyPr>
          <a:lstStyle/>
          <a:p>
            <a:r>
              <a:rPr lang="en-US" dirty="0"/>
              <a:t>Victim Rights</a:t>
            </a:r>
          </a:p>
        </p:txBody>
      </p:sp>
      <p:sp>
        <p:nvSpPr>
          <p:cNvPr id="3" name="Content Placeholder 2">
            <a:extLst>
              <a:ext uri="{FF2B5EF4-FFF2-40B4-BE49-F238E27FC236}">
                <a16:creationId xmlns:a16="http://schemas.microsoft.com/office/drawing/2014/main" id="{3FF33A8C-797A-4C9C-B8C8-87997BE217AE}"/>
              </a:ext>
            </a:extLst>
          </p:cNvPr>
          <p:cNvSpPr>
            <a:spLocks noGrp="1"/>
          </p:cNvSpPr>
          <p:nvPr>
            <p:ph idx="1"/>
          </p:nvPr>
        </p:nvSpPr>
        <p:spPr>
          <a:xfrm>
            <a:off x="1069848" y="643467"/>
            <a:ext cx="5881558" cy="5586214"/>
          </a:xfrm>
        </p:spPr>
        <p:txBody>
          <a:bodyPr anchor="ctr">
            <a:normAutofit/>
          </a:bodyPr>
          <a:lstStyle/>
          <a:p>
            <a:pPr lvl="1"/>
            <a:r>
              <a:rPr lang="en-US" dirty="0"/>
              <a:t>It is mandatory per Penal Code 13701 that any victim or alleged victim of a domestic violence incident will be given a copy of the Carlsbad Police Departments DV resource guide. The resource guide includes community resources and information on victim's rights.</a:t>
            </a:r>
          </a:p>
          <a:p>
            <a:r>
              <a:rPr lang="en-US" dirty="0">
                <a:solidFill>
                  <a:srgbClr val="FF0000"/>
                </a:solidFill>
              </a:rPr>
              <a:t>UPDATE </a:t>
            </a:r>
            <a:r>
              <a:rPr lang="en-US" dirty="0"/>
              <a:t>– </a:t>
            </a:r>
          </a:p>
          <a:p>
            <a:pPr lvl="1"/>
            <a:r>
              <a:rPr lang="en-US" dirty="0"/>
              <a:t> A </a:t>
            </a:r>
            <a:r>
              <a:rPr lang="en-US" dirty="0">
                <a:solidFill>
                  <a:srgbClr val="FF0000"/>
                </a:solidFill>
              </a:rPr>
              <a:t>VERBAL</a:t>
            </a:r>
            <a:r>
              <a:rPr lang="en-US" dirty="0"/>
              <a:t> REVIEW OF THE RESOURCES AVAILABLE FOR VICTIMS OUTLINED ON THE WRITTEN NOTICE PROVIDED PURSUANT TO PARAGRAPH (9) OF SUBDIVISION (C) OF SECTION 13701.</a:t>
            </a:r>
          </a:p>
          <a:p>
            <a:pPr lvl="1"/>
            <a:endParaRPr lang="en-US" dirty="0"/>
          </a:p>
          <a:p>
            <a:pPr marL="274320" lvl="1" indent="0">
              <a:buNone/>
            </a:pPr>
            <a:endParaRPr lang="en-US" dirty="0"/>
          </a:p>
        </p:txBody>
      </p:sp>
    </p:spTree>
    <p:extLst>
      <p:ext uri="{BB962C8B-B14F-4D97-AF65-F5344CB8AC3E}">
        <p14:creationId xmlns:p14="http://schemas.microsoft.com/office/powerpoint/2010/main" val="117424226"/>
      </p:ext>
    </p:extLst>
  </p:cSld>
  <p:clrMapOvr>
    <a:overrideClrMapping bg1="dk1" tx1="lt1" bg2="dk2" tx2="lt2" accent1="accent1" accent2="accent2" accent3="accent3" accent4="accent4" accent5="accent5" accent6="accent6" hlink="hlink" folHlink="folHlink"/>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5118BA95-03E7-41B7-B442-0AF8C0A7FF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3048" y="0"/>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0" name="Group 9">
            <a:extLst>
              <a:ext uri="{FF2B5EF4-FFF2-40B4-BE49-F238E27FC236}">
                <a16:creationId xmlns:a16="http://schemas.microsoft.com/office/drawing/2014/main" id="{E799C3D5-7D55-4046-808C-F290F456D6E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61035" y="1679569"/>
            <a:ext cx="3498864" cy="3498858"/>
            <a:chOff x="1061035" y="1679569"/>
            <a:chExt cx="3498864" cy="3498858"/>
          </a:xfrm>
        </p:grpSpPr>
        <p:sp>
          <p:nvSpPr>
            <p:cNvPr id="11" name="Oval 10">
              <a:extLst>
                <a:ext uri="{FF2B5EF4-FFF2-40B4-BE49-F238E27FC236}">
                  <a16:creationId xmlns:a16="http://schemas.microsoft.com/office/drawing/2014/main" id="{059D8741-EAD6-41B1-A882-70D70FC358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61035" y="1679569"/>
              <a:ext cx="3498864" cy="3498858"/>
            </a:xfrm>
            <a:prstGeom prst="ellipse">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a:extLst>
                <a:ext uri="{FF2B5EF4-FFF2-40B4-BE49-F238E27FC236}">
                  <a16:creationId xmlns:a16="http://schemas.microsoft.com/office/drawing/2014/main" id="{45444F36-3103-4D11-A25F-C054D4606D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46134" y="1864667"/>
              <a:ext cx="3128666" cy="312866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a:extLst>
              <a:ext uri="{FF2B5EF4-FFF2-40B4-BE49-F238E27FC236}">
                <a16:creationId xmlns:a16="http://schemas.microsoft.com/office/drawing/2014/main" id="{C2BC6189-FA27-4F41-B489-EDB26E7E8180}"/>
              </a:ext>
            </a:extLst>
          </p:cNvPr>
          <p:cNvSpPr>
            <a:spLocks noGrp="1"/>
          </p:cNvSpPr>
          <p:nvPr>
            <p:ph type="title"/>
          </p:nvPr>
        </p:nvSpPr>
        <p:spPr>
          <a:xfrm>
            <a:off x="1490145" y="2376862"/>
            <a:ext cx="2640646" cy="2104273"/>
          </a:xfrm>
          <a:noFill/>
        </p:spPr>
        <p:txBody>
          <a:bodyPr>
            <a:normAutofit/>
          </a:bodyPr>
          <a:lstStyle/>
          <a:p>
            <a:pPr algn="ctr"/>
            <a:r>
              <a:rPr lang="en-US" sz="3000">
                <a:solidFill>
                  <a:srgbClr val="FFFFFF"/>
                </a:solidFill>
              </a:rPr>
              <a:t>Tenancy and DV</a:t>
            </a:r>
          </a:p>
        </p:txBody>
      </p:sp>
      <p:sp>
        <p:nvSpPr>
          <p:cNvPr id="14" name="Rectangle 13">
            <a:extLst>
              <a:ext uri="{FF2B5EF4-FFF2-40B4-BE49-F238E27FC236}">
                <a16:creationId xmlns:a16="http://schemas.microsoft.com/office/drawing/2014/main" id="{AD9B3EAD-A2B3-42C4-927C-3455E3E69E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02277" y="3388659"/>
            <a:ext cx="3657600" cy="80683"/>
          </a:xfrm>
          <a:prstGeom prst="rect">
            <a:avLst/>
          </a:prstGeom>
          <a:blipFill dpi="0" rotWithShape="1">
            <a:blip r:embed="rId4">
              <a:alphaModFix amt="85000"/>
              <a:lum bright="70000" contrast="-70000"/>
              <a:extLst>
                <a:ext uri="{BEBA8EAE-BF5A-486C-A8C5-ECC9F3942E4B}">
                  <a14:imgProps xmlns:a14="http://schemas.microsoft.com/office/drawing/2010/main">
                    <a14:imgLayer r:embed="rId5">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58DC49F1-6FFF-43A2-A1F2-D8D0F7386B5E}"/>
              </a:ext>
            </a:extLst>
          </p:cNvPr>
          <p:cNvSpPr>
            <a:spLocks noGrp="1"/>
          </p:cNvSpPr>
          <p:nvPr>
            <p:ph idx="1"/>
          </p:nvPr>
        </p:nvSpPr>
        <p:spPr>
          <a:xfrm>
            <a:off x="6081089" y="725394"/>
            <a:ext cx="5142658" cy="5407212"/>
          </a:xfrm>
        </p:spPr>
        <p:txBody>
          <a:bodyPr anchor="ctr">
            <a:normAutofit/>
          </a:bodyPr>
          <a:lstStyle/>
          <a:p>
            <a:r>
              <a:rPr lang="en-US" dirty="0"/>
              <a:t>REFER VICTIMS TO RESOURCE GUIDE FOR ASSISTANCE!</a:t>
            </a:r>
          </a:p>
          <a:p>
            <a:r>
              <a:rPr lang="en-US" dirty="0"/>
              <a:t>DV Victims can notify Landlord and make notice of intent to terminate tenancy in writing along with one of the following [1946.7 CIV]:</a:t>
            </a:r>
          </a:p>
          <a:p>
            <a:pPr lvl="1"/>
            <a:r>
              <a:rPr lang="en-US" dirty="0"/>
              <a:t>Provide copy of restraining or protective order</a:t>
            </a:r>
          </a:p>
          <a:p>
            <a:pPr lvl="1"/>
            <a:r>
              <a:rPr lang="en-US" dirty="0"/>
              <a:t>Provide copy of written law enforcement report</a:t>
            </a:r>
          </a:p>
          <a:p>
            <a:pPr lvl="1"/>
            <a:r>
              <a:rPr lang="en-US" dirty="0"/>
              <a:t>Documentation from qualified Third Party</a:t>
            </a:r>
          </a:p>
          <a:p>
            <a:pPr lvl="2"/>
            <a:r>
              <a:rPr lang="en-US" dirty="0"/>
              <a:t>Person acting in professional capacity</a:t>
            </a:r>
          </a:p>
          <a:p>
            <a:pPr lvl="2"/>
            <a:r>
              <a:rPr lang="en-US" dirty="0"/>
              <a:t>DV Counselor/ Sexual Assault Counselor/Human trafficking caseworker</a:t>
            </a:r>
          </a:p>
          <a:p>
            <a:r>
              <a:rPr lang="en-US" dirty="0"/>
              <a:t>Landlords shall not terminate tenancy or fail renewal of tenancy based on acts of DV [1161.3 CIV]</a:t>
            </a:r>
          </a:p>
          <a:p>
            <a:pPr lvl="2"/>
            <a:endParaRPr lang="en-US" dirty="0"/>
          </a:p>
        </p:txBody>
      </p:sp>
    </p:spTree>
    <p:extLst>
      <p:ext uri="{BB962C8B-B14F-4D97-AF65-F5344CB8AC3E}">
        <p14:creationId xmlns:p14="http://schemas.microsoft.com/office/powerpoint/2010/main" val="2327350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18">
            <a:extLst>
              <a:ext uri="{FF2B5EF4-FFF2-40B4-BE49-F238E27FC236}">
                <a16:creationId xmlns:a16="http://schemas.microsoft.com/office/drawing/2014/main" id="{E009DD9B-5EE2-4C0D-8B2B-351C8C1022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E720DB99-7745-4E75-9D96-AAB6D55C5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464119"/>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a:extLst>
              <a:ext uri="{FF2B5EF4-FFF2-40B4-BE49-F238E27FC236}">
                <a16:creationId xmlns:a16="http://schemas.microsoft.com/office/drawing/2014/main" id="{D68803C4-E159-4360-B7BB-74205C8F78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601952"/>
            <a:ext cx="10222992" cy="1385874"/>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a:extLst>
              <a:ext uri="{FF2B5EF4-FFF2-40B4-BE49-F238E27FC236}">
                <a16:creationId xmlns:a16="http://schemas.microsoft.com/office/drawing/2014/main" id="{504B0465-3B07-49BF-BEA7-D814762462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4504" y="2038655"/>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C83C1662-E17A-480B-930C-F60DC11E47F6}"/>
              </a:ext>
            </a:extLst>
          </p:cNvPr>
          <p:cNvSpPr>
            <a:spLocks noGrp="1"/>
          </p:cNvSpPr>
          <p:nvPr>
            <p:ph type="title"/>
          </p:nvPr>
        </p:nvSpPr>
        <p:spPr>
          <a:xfrm>
            <a:off x="1069848" y="484632"/>
            <a:ext cx="10058400" cy="1609344"/>
          </a:xfrm>
        </p:spPr>
        <p:txBody>
          <a:bodyPr>
            <a:normAutofit/>
          </a:bodyPr>
          <a:lstStyle/>
          <a:p>
            <a:r>
              <a:rPr lang="en-US"/>
              <a:t>Safety Considerations</a:t>
            </a:r>
          </a:p>
        </p:txBody>
      </p:sp>
      <p:pic>
        <p:nvPicPr>
          <p:cNvPr id="5" name="Picture 4" descr="A group of people on a stage&#10;&#10;Description automatically generated">
            <a:extLst>
              <a:ext uri="{FF2B5EF4-FFF2-40B4-BE49-F238E27FC236}">
                <a16:creationId xmlns:a16="http://schemas.microsoft.com/office/drawing/2014/main" id="{373EE991-C4F5-45AD-BB00-07E84806612A}"/>
              </a:ext>
            </a:extLst>
          </p:cNvPr>
          <p:cNvPicPr>
            <a:picLocks noChangeAspect="1"/>
          </p:cNvPicPr>
          <p:nvPr/>
        </p:nvPicPr>
        <p:blipFill rotWithShape="1">
          <a:blip r:embed="rId4"/>
          <a:srcRect l="14963" r="16009"/>
          <a:stretch/>
        </p:blipFill>
        <p:spPr>
          <a:xfrm>
            <a:off x="1007196" y="2265037"/>
            <a:ext cx="5088800" cy="3907158"/>
          </a:xfrm>
          <a:prstGeom prst="rect">
            <a:avLst/>
          </a:prstGeom>
        </p:spPr>
      </p:pic>
      <p:sp>
        <p:nvSpPr>
          <p:cNvPr id="3" name="Content Placeholder 2">
            <a:extLst>
              <a:ext uri="{FF2B5EF4-FFF2-40B4-BE49-F238E27FC236}">
                <a16:creationId xmlns:a16="http://schemas.microsoft.com/office/drawing/2014/main" id="{0AEBFA88-213A-4425-93F5-195CEAB08D9D}"/>
              </a:ext>
            </a:extLst>
          </p:cNvPr>
          <p:cNvSpPr>
            <a:spLocks noGrp="1"/>
          </p:cNvSpPr>
          <p:nvPr>
            <p:ph idx="1"/>
          </p:nvPr>
        </p:nvSpPr>
        <p:spPr>
          <a:xfrm>
            <a:off x="6496217" y="2500618"/>
            <a:ext cx="4632031" cy="3851787"/>
          </a:xfrm>
        </p:spPr>
        <p:txBody>
          <a:bodyPr anchor="ctr">
            <a:normAutofit/>
          </a:bodyPr>
          <a:lstStyle/>
          <a:p>
            <a:r>
              <a:rPr lang="en-US" sz="1700" dirty="0"/>
              <a:t>Emotionally charged</a:t>
            </a:r>
          </a:p>
          <a:p>
            <a:r>
              <a:rPr lang="en-US" sz="1700" dirty="0"/>
              <a:t>The unknown</a:t>
            </a:r>
          </a:p>
          <a:p>
            <a:r>
              <a:rPr lang="en-US" sz="1700" dirty="0"/>
              <a:t>Unpredictable Behavior (V/S)</a:t>
            </a:r>
          </a:p>
          <a:p>
            <a:r>
              <a:rPr lang="en-US" sz="1700" dirty="0"/>
              <a:t>Loss of control by abuser</a:t>
            </a:r>
          </a:p>
          <a:p>
            <a:r>
              <a:rPr lang="en-US" sz="1700" dirty="0"/>
              <a:t>Facing punishment</a:t>
            </a:r>
          </a:p>
          <a:p>
            <a:r>
              <a:rPr lang="en-US" sz="1700" dirty="0"/>
              <a:t>Reluctant victim</a:t>
            </a:r>
          </a:p>
          <a:p>
            <a:r>
              <a:rPr lang="en-US" sz="1700" dirty="0"/>
              <a:t>Children</a:t>
            </a:r>
          </a:p>
          <a:p>
            <a:r>
              <a:rPr lang="en-US" sz="1700" dirty="0"/>
              <a:t>Murder/Suicide</a:t>
            </a:r>
          </a:p>
          <a:p>
            <a:r>
              <a:rPr lang="en-US" sz="1700" dirty="0"/>
              <a:t>Suicide by cop</a:t>
            </a:r>
          </a:p>
          <a:p>
            <a:r>
              <a:rPr lang="en-US" sz="1700" b="1" u="sng" dirty="0"/>
              <a:t>Always take a cover unit!</a:t>
            </a:r>
          </a:p>
          <a:p>
            <a:endParaRPr lang="en-US" sz="1700" dirty="0"/>
          </a:p>
          <a:p>
            <a:endParaRPr lang="en-US" sz="1700" dirty="0"/>
          </a:p>
        </p:txBody>
      </p:sp>
      <p:sp>
        <p:nvSpPr>
          <p:cNvPr id="32" name="Oval 26">
            <a:extLst>
              <a:ext uri="{FF2B5EF4-FFF2-40B4-BE49-F238E27FC236}">
                <a16:creationId xmlns:a16="http://schemas.microsoft.com/office/drawing/2014/main" id="{49B7FFA5-14CB-4A4F-9BCC-CA3AA5D9D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9" name="Oval 28">
            <a:extLst>
              <a:ext uri="{FF2B5EF4-FFF2-40B4-BE49-F238E27FC236}">
                <a16:creationId xmlns:a16="http://schemas.microsoft.com/office/drawing/2014/main" id="{04E48745-7512-4EC2-9E20-9092D12150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5137291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44" name="Rectangle 37">
            <a:extLst>
              <a:ext uri="{FF2B5EF4-FFF2-40B4-BE49-F238E27FC236}">
                <a16:creationId xmlns:a16="http://schemas.microsoft.com/office/drawing/2014/main" id="{2A0E4E09-FC02-4ADC-951A-3FFA90B6FE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27CA4D2-2BFA-410B-AFEC-A5B0712FCFEF}"/>
              </a:ext>
            </a:extLst>
          </p:cNvPr>
          <p:cNvSpPr>
            <a:spLocks noGrp="1"/>
          </p:cNvSpPr>
          <p:nvPr>
            <p:ph type="title"/>
          </p:nvPr>
        </p:nvSpPr>
        <p:spPr>
          <a:xfrm>
            <a:off x="6550924" y="685800"/>
            <a:ext cx="4920019" cy="2241644"/>
          </a:xfrm>
        </p:spPr>
        <p:txBody>
          <a:bodyPr>
            <a:normAutofit fontScale="90000"/>
          </a:bodyPr>
          <a:lstStyle/>
          <a:p>
            <a:pPr algn="ctr"/>
            <a:r>
              <a:rPr lang="en-US" sz="3600" dirty="0">
                <a:solidFill>
                  <a:schemeClr val="tx1"/>
                </a:solidFill>
              </a:rPr>
              <a:t>Domestic Violence and children exposed to domestic violence Law Enforcement protocol</a:t>
            </a:r>
            <a:r>
              <a:rPr lang="en-US" sz="2200" dirty="0">
                <a:solidFill>
                  <a:schemeClr val="tx1"/>
                </a:solidFill>
              </a:rPr>
              <a:t>	</a:t>
            </a:r>
            <a:br>
              <a:rPr lang="en-US" sz="2200" dirty="0">
                <a:solidFill>
                  <a:schemeClr val="tx1"/>
                </a:solidFill>
              </a:rPr>
            </a:br>
            <a:br>
              <a:rPr lang="en-US" sz="2200" dirty="0">
                <a:solidFill>
                  <a:schemeClr val="tx1"/>
                </a:solidFill>
              </a:rPr>
            </a:br>
            <a:endParaRPr lang="en-US" sz="2200" dirty="0">
              <a:solidFill>
                <a:schemeClr val="tx1"/>
              </a:solidFill>
            </a:endParaRPr>
          </a:p>
        </p:txBody>
      </p:sp>
      <p:sp>
        <p:nvSpPr>
          <p:cNvPr id="45" name="Freeform: Shape 39">
            <a:extLst>
              <a:ext uri="{FF2B5EF4-FFF2-40B4-BE49-F238E27FC236}">
                <a16:creationId xmlns:a16="http://schemas.microsoft.com/office/drawing/2014/main" id="{9453FF84-60C1-4EA8-B49B-1B8C2D0C5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5859484" cy="6857997"/>
          </a:xfrm>
          <a:custGeom>
            <a:avLst/>
            <a:gdLst>
              <a:gd name="connsiteX0" fmla="*/ 3198825 w 5859484"/>
              <a:gd name="connsiteY0" fmla="*/ 0 h 6857997"/>
              <a:gd name="connsiteX1" fmla="*/ 3962351 w 5859484"/>
              <a:gd name="connsiteY1" fmla="*/ 0 h 6857997"/>
              <a:gd name="connsiteX2" fmla="*/ 4129776 w 5859484"/>
              <a:gd name="connsiteY2" fmla="*/ 128761 h 6857997"/>
              <a:gd name="connsiteX3" fmla="*/ 5859484 w 5859484"/>
              <a:gd name="connsiteY3" fmla="*/ 3718209 h 6857997"/>
              <a:gd name="connsiteX4" fmla="*/ 4624700 w 5859484"/>
              <a:gd name="connsiteY4" fmla="*/ 6845880 h 6857997"/>
              <a:gd name="connsiteX5" fmla="*/ 4612896 w 5859484"/>
              <a:gd name="connsiteY5" fmla="*/ 6857997 h 6857997"/>
              <a:gd name="connsiteX6" fmla="*/ 4017658 w 5859484"/>
              <a:gd name="connsiteY6" fmla="*/ 6857997 h 6857997"/>
              <a:gd name="connsiteX7" fmla="*/ 4173230 w 5859484"/>
              <a:gd name="connsiteY7" fmla="*/ 6719623 h 6857997"/>
              <a:gd name="connsiteX8" fmla="*/ 5443583 w 5859484"/>
              <a:gd name="connsiteY8" fmla="*/ 3718209 h 6857997"/>
              <a:gd name="connsiteX9" fmla="*/ 3355352 w 5859484"/>
              <a:gd name="connsiteY9" fmla="*/ 88079 h 6857997"/>
              <a:gd name="connsiteX10" fmla="*/ 0 w 5859484"/>
              <a:gd name="connsiteY10" fmla="*/ 0 h 6857997"/>
              <a:gd name="connsiteX11" fmla="*/ 2941255 w 5859484"/>
              <a:gd name="connsiteY11" fmla="*/ 0 h 6857997"/>
              <a:gd name="connsiteX12" fmla="*/ 3117080 w 5859484"/>
              <a:gd name="connsiteY12" fmla="*/ 88129 h 6857997"/>
              <a:gd name="connsiteX13" fmla="*/ 5324754 w 5859484"/>
              <a:gd name="connsiteY13" fmla="*/ 3718209 h 6857997"/>
              <a:gd name="connsiteX14" fmla="*/ 4089206 w 5859484"/>
              <a:gd name="connsiteY14" fmla="*/ 6637392 h 6857997"/>
              <a:gd name="connsiteX15" fmla="*/ 3841183 w 5859484"/>
              <a:gd name="connsiteY15" fmla="*/ 6857997 h 6857997"/>
              <a:gd name="connsiteX16" fmla="*/ 0 w 5859484"/>
              <a:gd name="connsiteY16" fmla="*/ 6857997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59484" h="6857997">
                <a:moveTo>
                  <a:pt x="3198825" y="0"/>
                </a:moveTo>
                <a:lnTo>
                  <a:pt x="3962351" y="0"/>
                </a:lnTo>
                <a:lnTo>
                  <a:pt x="4129776" y="128761"/>
                </a:lnTo>
                <a:cubicBezTo>
                  <a:pt x="5186152" y="981944"/>
                  <a:pt x="5859484" y="2273123"/>
                  <a:pt x="5859484" y="3718209"/>
                </a:cubicBezTo>
                <a:cubicBezTo>
                  <a:pt x="5859484" y="4922447"/>
                  <a:pt x="5391893" y="6019805"/>
                  <a:pt x="4624700" y="6845880"/>
                </a:cubicBezTo>
                <a:lnTo>
                  <a:pt x="4612896" y="6857997"/>
                </a:lnTo>
                <a:lnTo>
                  <a:pt x="4017658" y="6857997"/>
                </a:lnTo>
                <a:lnTo>
                  <a:pt x="4173230" y="6719623"/>
                </a:lnTo>
                <a:cubicBezTo>
                  <a:pt x="4958119" y="5951494"/>
                  <a:pt x="5443583" y="4890334"/>
                  <a:pt x="5443583" y="3718209"/>
                </a:cubicBezTo>
                <a:cubicBezTo>
                  <a:pt x="5443583" y="2179795"/>
                  <a:pt x="4607295" y="832535"/>
                  <a:pt x="3355352" y="88079"/>
                </a:cubicBezTo>
                <a:close/>
                <a:moveTo>
                  <a:pt x="0" y="0"/>
                </a:moveTo>
                <a:lnTo>
                  <a:pt x="2941255" y="0"/>
                </a:lnTo>
                <a:lnTo>
                  <a:pt x="3117080" y="88129"/>
                </a:lnTo>
                <a:cubicBezTo>
                  <a:pt x="4432070" y="787221"/>
                  <a:pt x="5324754" y="2150692"/>
                  <a:pt x="5324754" y="3718209"/>
                </a:cubicBezTo>
                <a:cubicBezTo>
                  <a:pt x="5324754" y="4858221"/>
                  <a:pt x="4852591" y="5890308"/>
                  <a:pt x="4089206" y="6637392"/>
                </a:cubicBezTo>
                <a:lnTo>
                  <a:pt x="3841183" y="6857997"/>
                </a:lnTo>
                <a:lnTo>
                  <a:pt x="0" y="6857997"/>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a:extLst>
              <a:ext uri="{FF2B5EF4-FFF2-40B4-BE49-F238E27FC236}">
                <a16:creationId xmlns:a16="http://schemas.microsoft.com/office/drawing/2014/main" id="{1C98A445-7930-4F5E-8C50-9FE812C7CAD7}"/>
              </a:ext>
            </a:extLst>
          </p:cNvPr>
          <p:cNvPicPr>
            <a:picLocks noChangeAspect="1"/>
          </p:cNvPicPr>
          <p:nvPr/>
        </p:nvPicPr>
        <p:blipFill rotWithShape="1">
          <a:blip r:embed="rId2"/>
          <a:srcRect l="14727" r="15056" b="2"/>
          <a:stretch/>
        </p:blipFill>
        <p:spPr>
          <a:xfrm>
            <a:off x="1" y="2"/>
            <a:ext cx="6095695" cy="6857997"/>
          </a:xfrm>
          <a:custGeom>
            <a:avLst/>
            <a:gdLst/>
            <a:ahLst/>
            <a:cxnLst/>
            <a:rect l="l" t="t" r="r" b="b"/>
            <a:pathLst>
              <a:path w="6095695" h="6857997">
                <a:moveTo>
                  <a:pt x="3435036" y="0"/>
                </a:moveTo>
                <a:lnTo>
                  <a:pt x="4198562" y="0"/>
                </a:lnTo>
                <a:lnTo>
                  <a:pt x="4365987" y="128761"/>
                </a:lnTo>
                <a:cubicBezTo>
                  <a:pt x="5422363" y="981944"/>
                  <a:pt x="6095695" y="2273123"/>
                  <a:pt x="6095695" y="3718209"/>
                </a:cubicBezTo>
                <a:cubicBezTo>
                  <a:pt x="6095695" y="4922447"/>
                  <a:pt x="5628104" y="6019805"/>
                  <a:pt x="4860911" y="6845880"/>
                </a:cubicBezTo>
                <a:lnTo>
                  <a:pt x="4849107" y="6857997"/>
                </a:lnTo>
                <a:lnTo>
                  <a:pt x="4253869" y="6857997"/>
                </a:lnTo>
                <a:lnTo>
                  <a:pt x="4409441" y="6719623"/>
                </a:lnTo>
                <a:cubicBezTo>
                  <a:pt x="5194330" y="5951494"/>
                  <a:pt x="5679794" y="4890334"/>
                  <a:pt x="5679794" y="3718209"/>
                </a:cubicBezTo>
                <a:cubicBezTo>
                  <a:pt x="5679794" y="2179795"/>
                  <a:pt x="4843506" y="832535"/>
                  <a:pt x="3591563" y="88079"/>
                </a:cubicBezTo>
                <a:close/>
                <a:moveTo>
                  <a:pt x="0" y="0"/>
                </a:moveTo>
                <a:lnTo>
                  <a:pt x="3177466" y="0"/>
                </a:lnTo>
                <a:lnTo>
                  <a:pt x="3353291" y="88129"/>
                </a:lnTo>
                <a:cubicBezTo>
                  <a:pt x="4668281" y="787221"/>
                  <a:pt x="5560965" y="2150692"/>
                  <a:pt x="5560965" y="3718209"/>
                </a:cubicBezTo>
                <a:cubicBezTo>
                  <a:pt x="5560965" y="4858221"/>
                  <a:pt x="5088802" y="5890308"/>
                  <a:pt x="4325417" y="6637392"/>
                </a:cubicBezTo>
                <a:lnTo>
                  <a:pt x="4077394" y="6857997"/>
                </a:lnTo>
                <a:lnTo>
                  <a:pt x="0" y="6857997"/>
                </a:lnTo>
                <a:close/>
              </a:path>
            </a:pathLst>
          </a:custGeom>
        </p:spPr>
      </p:pic>
      <p:sp>
        <p:nvSpPr>
          <p:cNvPr id="3" name="Content Placeholder 2">
            <a:extLst>
              <a:ext uri="{FF2B5EF4-FFF2-40B4-BE49-F238E27FC236}">
                <a16:creationId xmlns:a16="http://schemas.microsoft.com/office/drawing/2014/main" id="{7870569A-7ABC-4B20-A531-469C5DAA177A}"/>
              </a:ext>
            </a:extLst>
          </p:cNvPr>
          <p:cNvSpPr>
            <a:spLocks noGrp="1"/>
          </p:cNvSpPr>
          <p:nvPr>
            <p:ph idx="1"/>
          </p:nvPr>
        </p:nvSpPr>
        <p:spPr>
          <a:xfrm>
            <a:off x="6550924" y="2927444"/>
            <a:ext cx="4920019" cy="3244755"/>
          </a:xfrm>
        </p:spPr>
        <p:txBody>
          <a:bodyPr>
            <a:normAutofit/>
          </a:bodyPr>
          <a:lstStyle/>
          <a:p>
            <a:r>
              <a:rPr lang="en-US" dirty="0"/>
              <a:t>San Diego County – Updated 2019</a:t>
            </a:r>
          </a:p>
          <a:p>
            <a:r>
              <a:rPr lang="en-US" dirty="0"/>
              <a:t>1990 – FIRST COUNTY-WIDE DV PROTOCOL ENDORSED</a:t>
            </a:r>
          </a:p>
          <a:p>
            <a:pPr lvl="1"/>
            <a:r>
              <a:rPr lang="en-US" dirty="0"/>
              <a:t>Promote Victim Safety</a:t>
            </a:r>
          </a:p>
          <a:p>
            <a:pPr lvl="1"/>
            <a:r>
              <a:rPr lang="en-US" dirty="0"/>
              <a:t>Protect Children Exposed</a:t>
            </a:r>
          </a:p>
          <a:p>
            <a:pPr lvl="1"/>
            <a:r>
              <a:rPr lang="en-US" dirty="0"/>
              <a:t>Abuser Accountability</a:t>
            </a:r>
          </a:p>
          <a:p>
            <a:pPr lvl="1"/>
            <a:r>
              <a:rPr lang="en-US" dirty="0"/>
              <a:t>Regional coordinated response </a:t>
            </a:r>
          </a:p>
        </p:txBody>
      </p:sp>
    </p:spTree>
    <p:extLst>
      <p:ext uri="{BB962C8B-B14F-4D97-AF65-F5344CB8AC3E}">
        <p14:creationId xmlns:p14="http://schemas.microsoft.com/office/powerpoint/2010/main" val="1974964247"/>
      </p:ext>
    </p:extLst>
  </p:cSld>
  <p:clrMapOvr>
    <a:overrideClrMapping bg1="dk1" tx1="lt1" bg2="dk2" tx2="lt2" accent1="accent1" accent2="accent2" accent3="accent3" accent4="accent4" accent5="accent5" accent6="accent6" hlink="hlink" folHlink="folHlink"/>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F79FF99C-BAA9-404F-9C96-6DD456B4F7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49C44AFD-C72D-4D9C-84C6-73E615CED8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blipFill dpi="0" rotWithShape="1">
            <a:blip r:embed="rId2">
              <a:alphaModFix amt="30000"/>
              <a:duotone>
                <a:prstClr val="black"/>
                <a:schemeClr val="accent1">
                  <a:tint val="45000"/>
                  <a:satMod val="400000"/>
                </a:schemeClr>
              </a:duotone>
              <a:extLst>
                <a:ext uri="{BEBA8EAE-BF5A-486C-A8C5-ECC9F3942E4B}">
                  <a14:imgProps xmlns:a14="http://schemas.microsoft.com/office/drawing/2010/main">
                    <a14:imgLayer r:embed="rId3">
                      <a14:imgEffect>
                        <a14:sharpenSoften amount="61000"/>
                      </a14:imgEffect>
                      <a14:imgEffect>
                        <a14:brightnessContrast bright="-25000" contrast="20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F2A1A3C-D068-44FD-97F1-BC2C7B1CB143}"/>
              </a:ext>
            </a:extLst>
          </p:cNvPr>
          <p:cNvSpPr>
            <a:spLocks noGrp="1"/>
          </p:cNvSpPr>
          <p:nvPr>
            <p:ph type="title"/>
          </p:nvPr>
        </p:nvSpPr>
        <p:spPr>
          <a:xfrm>
            <a:off x="1071154" y="484632"/>
            <a:ext cx="10057094" cy="1605425"/>
          </a:xfrm>
        </p:spPr>
        <p:txBody>
          <a:bodyPr anchor="ctr">
            <a:normAutofit/>
          </a:bodyPr>
          <a:lstStyle/>
          <a:p>
            <a:r>
              <a:rPr lang="en-US">
                <a:solidFill>
                  <a:schemeClr val="tx1"/>
                </a:solidFill>
              </a:rPr>
              <a:t>Legal Mandates</a:t>
            </a:r>
          </a:p>
        </p:txBody>
      </p:sp>
      <p:grpSp>
        <p:nvGrpSpPr>
          <p:cNvPr id="24" name="Group 23">
            <a:extLst>
              <a:ext uri="{FF2B5EF4-FFF2-40B4-BE49-F238E27FC236}">
                <a16:creationId xmlns:a16="http://schemas.microsoft.com/office/drawing/2014/main" id="{1D25B14F-36E0-41E8-956F-CABEF1ADD6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25" name="Oval 24">
              <a:extLst>
                <a:ext uri="{FF2B5EF4-FFF2-40B4-BE49-F238E27FC236}">
                  <a16:creationId xmlns:a16="http://schemas.microsoft.com/office/drawing/2014/main" id="{4AFB9EA5-DE4D-4E6B-A302-F55174E4B1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6" name="Oval 25">
              <a:extLst>
                <a:ext uri="{FF2B5EF4-FFF2-40B4-BE49-F238E27FC236}">
                  <a16:creationId xmlns:a16="http://schemas.microsoft.com/office/drawing/2014/main" id="{E44092F4-4D9B-4D0A-8832-C29E786F8F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graphicFrame>
        <p:nvGraphicFramePr>
          <p:cNvPr id="4" name="Content Placeholder 3">
            <a:extLst>
              <a:ext uri="{FF2B5EF4-FFF2-40B4-BE49-F238E27FC236}">
                <a16:creationId xmlns:a16="http://schemas.microsoft.com/office/drawing/2014/main" id="{EFAB6E1E-C136-4334-A6C2-21F5F28EF98E}"/>
              </a:ext>
            </a:extLst>
          </p:cNvPr>
          <p:cNvGraphicFramePr>
            <a:graphicFrameLocks noGrp="1"/>
          </p:cNvGraphicFramePr>
          <p:nvPr>
            <p:ph idx="1"/>
            <p:extLst>
              <p:ext uri="{D42A27DB-BD31-4B8C-83A1-F6EECF244321}">
                <p14:modId xmlns:p14="http://schemas.microsoft.com/office/powerpoint/2010/main" val="2515916032"/>
              </p:ext>
            </p:extLst>
          </p:nvPr>
        </p:nvGraphicFramePr>
        <p:xfrm>
          <a:off x="783771" y="1698171"/>
          <a:ext cx="10614906" cy="467519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145696308"/>
      </p:ext>
    </p:extLst>
  </p:cSld>
  <p:clrMapOvr>
    <a:overrideClrMapping bg1="dk1" tx1="lt1" bg2="dk2" tx2="lt2" accent1="accent1" accent2="accent2" accent3="accent3" accent4="accent4" accent5="accent5" accent6="accent6" hlink="hlink" folHlink="folHlink"/>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F79FF99C-BAA9-404F-9C96-6DD456B4F7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49C44AFD-C72D-4D9C-84C6-73E615CED8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blipFill dpi="0" rotWithShape="1">
            <a:blip r:embed="rId2">
              <a:alphaModFix amt="30000"/>
              <a:duotone>
                <a:prstClr val="black"/>
                <a:schemeClr val="accent1">
                  <a:tint val="45000"/>
                  <a:satMod val="400000"/>
                </a:schemeClr>
              </a:duotone>
              <a:extLst>
                <a:ext uri="{BEBA8EAE-BF5A-486C-A8C5-ECC9F3942E4B}">
                  <a14:imgProps xmlns:a14="http://schemas.microsoft.com/office/drawing/2010/main">
                    <a14:imgLayer r:embed="rId3">
                      <a14:imgEffect>
                        <a14:sharpenSoften amount="61000"/>
                      </a14:imgEffect>
                      <a14:imgEffect>
                        <a14:brightnessContrast bright="-25000" contrast="20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F2A1A3C-D068-44FD-97F1-BC2C7B1CB143}"/>
              </a:ext>
            </a:extLst>
          </p:cNvPr>
          <p:cNvSpPr>
            <a:spLocks noGrp="1"/>
          </p:cNvSpPr>
          <p:nvPr>
            <p:ph type="title"/>
          </p:nvPr>
        </p:nvSpPr>
        <p:spPr>
          <a:xfrm>
            <a:off x="1069848" y="484632"/>
            <a:ext cx="10058400" cy="1609344"/>
          </a:xfrm>
        </p:spPr>
        <p:txBody>
          <a:bodyPr anchor="ctr">
            <a:normAutofit/>
          </a:bodyPr>
          <a:lstStyle/>
          <a:p>
            <a:r>
              <a:rPr lang="en-US">
                <a:solidFill>
                  <a:schemeClr val="tx1"/>
                </a:solidFill>
              </a:rPr>
              <a:t>Legal Mandates</a:t>
            </a:r>
          </a:p>
        </p:txBody>
      </p:sp>
      <p:grpSp>
        <p:nvGrpSpPr>
          <p:cNvPr id="24" name="Group 23">
            <a:extLst>
              <a:ext uri="{FF2B5EF4-FFF2-40B4-BE49-F238E27FC236}">
                <a16:creationId xmlns:a16="http://schemas.microsoft.com/office/drawing/2014/main" id="{1D25B14F-36E0-41E8-956F-CABEF1ADD65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25" name="Oval 24">
              <a:extLst>
                <a:ext uri="{FF2B5EF4-FFF2-40B4-BE49-F238E27FC236}">
                  <a16:creationId xmlns:a16="http://schemas.microsoft.com/office/drawing/2014/main" id="{4AFB9EA5-DE4D-4E6B-A302-F55174E4B1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26" name="Oval 25">
              <a:extLst>
                <a:ext uri="{FF2B5EF4-FFF2-40B4-BE49-F238E27FC236}">
                  <a16:creationId xmlns:a16="http://schemas.microsoft.com/office/drawing/2014/main" id="{E44092F4-4D9B-4D0A-8832-C29E786F8F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graphicFrame>
        <p:nvGraphicFramePr>
          <p:cNvPr id="4" name="Content Placeholder 3">
            <a:extLst>
              <a:ext uri="{FF2B5EF4-FFF2-40B4-BE49-F238E27FC236}">
                <a16:creationId xmlns:a16="http://schemas.microsoft.com/office/drawing/2014/main" id="{EFAB6E1E-C136-4334-A6C2-21F5F28EF98E}"/>
              </a:ext>
            </a:extLst>
          </p:cNvPr>
          <p:cNvGraphicFramePr>
            <a:graphicFrameLocks noGrp="1"/>
          </p:cNvGraphicFramePr>
          <p:nvPr>
            <p:ph idx="1"/>
            <p:extLst>
              <p:ext uri="{D42A27DB-BD31-4B8C-83A1-F6EECF244321}">
                <p14:modId xmlns:p14="http://schemas.microsoft.com/office/powerpoint/2010/main" val="84436766"/>
              </p:ext>
            </p:extLst>
          </p:nvPr>
        </p:nvGraphicFramePr>
        <p:xfrm>
          <a:off x="496389" y="1489166"/>
          <a:ext cx="10902287" cy="506838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199532062"/>
      </p:ext>
    </p:extLst>
  </p:cSld>
  <p:clrMapOvr>
    <a:overrideClrMapping bg1="dk1" tx1="lt1" bg2="dk2" tx2="lt2" accent1="accent1" accent2="accent2" accent3="accent3" accent4="accent4" accent5="accent5" accent6="accent6" hlink="hlink" folHlink="folHlink"/>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16">
            <a:extLst>
              <a:ext uri="{FF2B5EF4-FFF2-40B4-BE49-F238E27FC236}">
                <a16:creationId xmlns:a16="http://schemas.microsoft.com/office/drawing/2014/main" id="{D8AFD15B-CF29-4306-884F-47675092F9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48116F8-EC84-4BB5-B1D2-9C1480E1F5FB}"/>
              </a:ext>
            </a:extLst>
          </p:cNvPr>
          <p:cNvSpPr>
            <a:spLocks noGrp="1"/>
          </p:cNvSpPr>
          <p:nvPr>
            <p:ph type="title"/>
          </p:nvPr>
        </p:nvSpPr>
        <p:spPr>
          <a:xfrm>
            <a:off x="6587544" y="1382165"/>
            <a:ext cx="4869179" cy="1517984"/>
          </a:xfrm>
        </p:spPr>
        <p:txBody>
          <a:bodyPr>
            <a:normAutofit/>
          </a:bodyPr>
          <a:lstStyle/>
          <a:p>
            <a:r>
              <a:rPr lang="en-US" sz="4800">
                <a:solidFill>
                  <a:srgbClr val="000000"/>
                </a:solidFill>
              </a:rPr>
              <a:t>Contact</a:t>
            </a:r>
          </a:p>
        </p:txBody>
      </p:sp>
      <p:sp>
        <p:nvSpPr>
          <p:cNvPr id="25" name="Freeform: Shape 18">
            <a:extLst>
              <a:ext uri="{FF2B5EF4-FFF2-40B4-BE49-F238E27FC236}">
                <a16:creationId xmlns:a16="http://schemas.microsoft.com/office/drawing/2014/main" id="{96349AB3-1BD3-41E1-8979-1DBDCB5CDC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66" y="401980"/>
            <a:ext cx="6115733" cy="6456021"/>
          </a:xfrm>
          <a:custGeom>
            <a:avLst/>
            <a:gdLst>
              <a:gd name="connsiteX0" fmla="*/ 2259477 w 6115733"/>
              <a:gd name="connsiteY0" fmla="*/ 433395 h 6456021"/>
              <a:gd name="connsiteX1" fmla="*/ 5681904 w 6115733"/>
              <a:gd name="connsiteY1" fmla="*/ 3852396 h 6456021"/>
              <a:gd name="connsiteX2" fmla="*/ 4679499 w 6115733"/>
              <a:gd name="connsiteY2" fmla="*/ 6269995 h 6456021"/>
              <a:gd name="connsiteX3" fmla="*/ 4474613 w 6115733"/>
              <a:gd name="connsiteY3" fmla="*/ 6456021 h 6456021"/>
              <a:gd name="connsiteX4" fmla="*/ 44341 w 6115733"/>
              <a:gd name="connsiteY4" fmla="*/ 6456021 h 6456021"/>
              <a:gd name="connsiteX5" fmla="*/ 0 w 6115733"/>
              <a:gd name="connsiteY5" fmla="*/ 6415762 h 6456021"/>
              <a:gd name="connsiteX6" fmla="*/ 0 w 6115733"/>
              <a:gd name="connsiteY6" fmla="*/ 1289029 h 6456021"/>
              <a:gd name="connsiteX7" fmla="*/ 82495 w 6115733"/>
              <a:gd name="connsiteY7" fmla="*/ 1214128 h 6456021"/>
              <a:gd name="connsiteX8" fmla="*/ 2259477 w 6115733"/>
              <a:gd name="connsiteY8" fmla="*/ 433395 h 6456021"/>
              <a:gd name="connsiteX9" fmla="*/ 2259477 w 6115733"/>
              <a:gd name="connsiteY9" fmla="*/ 0 h 6456021"/>
              <a:gd name="connsiteX10" fmla="*/ 6115733 w 6115733"/>
              <a:gd name="connsiteY10" fmla="*/ 3852396 h 6456021"/>
              <a:gd name="connsiteX11" fmla="*/ 5235152 w 6115733"/>
              <a:gd name="connsiteY11" fmla="*/ 6302877 h 6456021"/>
              <a:gd name="connsiteX12" fmla="*/ 5095826 w 6115733"/>
              <a:gd name="connsiteY12" fmla="*/ 6456021 h 6456021"/>
              <a:gd name="connsiteX13" fmla="*/ 4617788 w 6115733"/>
              <a:gd name="connsiteY13" fmla="*/ 6456021 h 6456021"/>
              <a:gd name="connsiteX14" fmla="*/ 4747668 w 6115733"/>
              <a:gd name="connsiteY14" fmla="*/ 6338096 h 6456021"/>
              <a:gd name="connsiteX15" fmla="*/ 5778311 w 6115733"/>
              <a:gd name="connsiteY15" fmla="*/ 3852396 h 6456021"/>
              <a:gd name="connsiteX16" fmla="*/ 2259477 w 6115733"/>
              <a:gd name="connsiteY16" fmla="*/ 337085 h 6456021"/>
              <a:gd name="connsiteX17" fmla="*/ 21172 w 6115733"/>
              <a:gd name="connsiteY17" fmla="*/ 1139811 h 6456021"/>
              <a:gd name="connsiteX18" fmla="*/ 0 w 6115733"/>
              <a:gd name="connsiteY18" fmla="*/ 1159034 h 6456021"/>
              <a:gd name="connsiteX19" fmla="*/ 0 w 6115733"/>
              <a:gd name="connsiteY19" fmla="*/ 735177 h 6456021"/>
              <a:gd name="connsiteX20" fmla="*/ 103407 w 6115733"/>
              <a:gd name="connsiteY20" fmla="*/ 657929 h 6456021"/>
              <a:gd name="connsiteX21" fmla="*/ 2259477 w 6115733"/>
              <a:gd name="connsiteY21" fmla="*/ 0 h 645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115733" h="6456021">
                <a:moveTo>
                  <a:pt x="2259477" y="433395"/>
                </a:moveTo>
                <a:cubicBezTo>
                  <a:pt x="4149632" y="433395"/>
                  <a:pt x="5681904" y="1964133"/>
                  <a:pt x="5681904" y="3852396"/>
                </a:cubicBezTo>
                <a:cubicBezTo>
                  <a:pt x="5681904" y="4796527"/>
                  <a:pt x="5298836" y="5651278"/>
                  <a:pt x="4679499" y="6269995"/>
                </a:cubicBezTo>
                <a:lnTo>
                  <a:pt x="4474613" y="6456021"/>
                </a:lnTo>
                <a:lnTo>
                  <a:pt x="44341" y="6456021"/>
                </a:lnTo>
                <a:lnTo>
                  <a:pt x="0" y="6415762"/>
                </a:lnTo>
                <a:lnTo>
                  <a:pt x="0" y="1289029"/>
                </a:lnTo>
                <a:lnTo>
                  <a:pt x="82495" y="1214128"/>
                </a:lnTo>
                <a:cubicBezTo>
                  <a:pt x="674092" y="726388"/>
                  <a:pt x="1432534" y="433395"/>
                  <a:pt x="2259477" y="433395"/>
                </a:cubicBezTo>
                <a:close/>
                <a:moveTo>
                  <a:pt x="2259477" y="0"/>
                </a:moveTo>
                <a:cubicBezTo>
                  <a:pt x="4389229" y="0"/>
                  <a:pt x="6115733" y="1724776"/>
                  <a:pt x="6115733" y="3852396"/>
                </a:cubicBezTo>
                <a:cubicBezTo>
                  <a:pt x="6115733" y="4783230"/>
                  <a:pt x="5785270" y="5636956"/>
                  <a:pt x="5235152" y="6302877"/>
                </a:cubicBezTo>
                <a:lnTo>
                  <a:pt x="5095826" y="6456021"/>
                </a:lnTo>
                <a:lnTo>
                  <a:pt x="4617788" y="6456021"/>
                </a:lnTo>
                <a:lnTo>
                  <a:pt x="4747668" y="6338096"/>
                </a:lnTo>
                <a:cubicBezTo>
                  <a:pt x="5384452" y="5701950"/>
                  <a:pt x="5778311" y="4823122"/>
                  <a:pt x="5778311" y="3852396"/>
                </a:cubicBezTo>
                <a:cubicBezTo>
                  <a:pt x="5778311" y="1910944"/>
                  <a:pt x="4202875" y="337085"/>
                  <a:pt x="2259477" y="337085"/>
                </a:cubicBezTo>
                <a:cubicBezTo>
                  <a:pt x="1409240" y="337085"/>
                  <a:pt x="629434" y="638331"/>
                  <a:pt x="21172" y="1139811"/>
                </a:cubicBezTo>
                <a:lnTo>
                  <a:pt x="0" y="1159034"/>
                </a:lnTo>
                <a:lnTo>
                  <a:pt x="0" y="735177"/>
                </a:lnTo>
                <a:lnTo>
                  <a:pt x="103407" y="657929"/>
                </a:lnTo>
                <a:cubicBezTo>
                  <a:pt x="718869" y="242547"/>
                  <a:pt x="1460820" y="0"/>
                  <a:pt x="2259477" y="0"/>
                </a:cubicBezTo>
                <a:close/>
              </a:path>
            </a:pathLst>
          </a:custGeom>
          <a:blipFill dpi="0" rotWithShape="1">
            <a:blip r:embed="rId2">
              <a:alphaModFix amt="30000"/>
              <a:duotone>
                <a:prstClr val="black"/>
                <a:schemeClr val="accent1">
                  <a:tint val="45000"/>
                  <a:satMod val="400000"/>
                </a:schemeClr>
              </a:duotone>
              <a:extLst>
                <a:ext uri="{BEBA8EAE-BF5A-486C-A8C5-ECC9F3942E4B}">
                  <a14:imgProps xmlns:a14="http://schemas.microsoft.com/office/drawing/2010/main">
                    <a14:imgLayer r:embed="rId3">
                      <a14:imgEffect>
                        <a14:sharpenSoften amount="61000"/>
                      </a14:imgEffect>
                      <a14:imgEffect>
                        <a14:brightnessContrast bright="-25000" contrast="20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3" name="Content Placeholder 2">
            <a:extLst>
              <a:ext uri="{FF2B5EF4-FFF2-40B4-BE49-F238E27FC236}">
                <a16:creationId xmlns:a16="http://schemas.microsoft.com/office/drawing/2014/main" id="{63DDCC72-77EF-46D8-AEE6-17B9728A12BB}"/>
              </a:ext>
            </a:extLst>
          </p:cNvPr>
          <p:cNvSpPr>
            <a:spLocks noGrp="1"/>
          </p:cNvSpPr>
          <p:nvPr>
            <p:ph idx="1"/>
          </p:nvPr>
        </p:nvSpPr>
        <p:spPr>
          <a:xfrm>
            <a:off x="6587545" y="3007389"/>
            <a:ext cx="4869179" cy="3065865"/>
          </a:xfrm>
        </p:spPr>
        <p:txBody>
          <a:bodyPr anchor="t">
            <a:normAutofit/>
          </a:bodyPr>
          <a:lstStyle/>
          <a:p>
            <a:r>
              <a:rPr lang="en-US" sz="1800" dirty="0">
                <a:solidFill>
                  <a:srgbClr val="000000"/>
                </a:solidFill>
              </a:rPr>
              <a:t>Detective Tyler Mazzocco</a:t>
            </a:r>
          </a:p>
          <a:p>
            <a:r>
              <a:rPr lang="en-US" sz="1800" dirty="0">
                <a:solidFill>
                  <a:srgbClr val="000000"/>
                </a:solidFill>
              </a:rPr>
              <a:t>Domestic Violence Detective </a:t>
            </a:r>
          </a:p>
          <a:p>
            <a:endParaRPr lang="en-US" sz="1800" dirty="0">
              <a:solidFill>
                <a:srgbClr val="000000"/>
              </a:solidFill>
            </a:endParaRPr>
          </a:p>
          <a:p>
            <a:r>
              <a:rPr lang="en-US" sz="1800" dirty="0">
                <a:solidFill>
                  <a:srgbClr val="000000"/>
                </a:solidFill>
              </a:rPr>
              <a:t>760-931-2144</a:t>
            </a:r>
          </a:p>
          <a:p>
            <a:r>
              <a:rPr lang="en-US" sz="1800" i="1" dirty="0">
                <a:solidFill>
                  <a:srgbClr val="000000"/>
                </a:solidFill>
              </a:rPr>
              <a:t>Tyler. Mazzocco@Carlsbadca.gov</a:t>
            </a:r>
          </a:p>
          <a:p>
            <a:pPr marL="0" indent="0">
              <a:buNone/>
            </a:pPr>
            <a:endParaRPr lang="en-US" sz="1800" dirty="0">
              <a:solidFill>
                <a:srgbClr val="000000"/>
              </a:solidFill>
            </a:endParaRPr>
          </a:p>
        </p:txBody>
      </p:sp>
      <p:grpSp>
        <p:nvGrpSpPr>
          <p:cNvPr id="21" name="Group 20">
            <a:extLst>
              <a:ext uri="{FF2B5EF4-FFF2-40B4-BE49-F238E27FC236}">
                <a16:creationId xmlns:a16="http://schemas.microsoft.com/office/drawing/2014/main" id="{54CA915D-BDF0-41F8-B00E-FB186EFF7BD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22" name="Oval 21">
              <a:extLst>
                <a:ext uri="{FF2B5EF4-FFF2-40B4-BE49-F238E27FC236}">
                  <a16:creationId xmlns:a16="http://schemas.microsoft.com/office/drawing/2014/main" id="{317AAC03-BF64-4E67-9032-3BD0249980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23" name="Oval 22">
              <a:extLst>
                <a:ext uri="{FF2B5EF4-FFF2-40B4-BE49-F238E27FC236}">
                  <a16:creationId xmlns:a16="http://schemas.microsoft.com/office/drawing/2014/main" id="{1A131397-5A45-4344-9983-5E400A3EA5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sp>
      </p:grpSp>
      <p:pic>
        <p:nvPicPr>
          <p:cNvPr id="10" name="Picture 9" descr="A picture containing text, container&#10;&#10;Description automatically generated">
            <a:extLst>
              <a:ext uri="{FF2B5EF4-FFF2-40B4-BE49-F238E27FC236}">
                <a16:creationId xmlns:a16="http://schemas.microsoft.com/office/drawing/2014/main" id="{0F240EF1-A38E-4823-9D2D-CBBB407F4637}"/>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5189" y="1108953"/>
            <a:ext cx="3998338" cy="5749047"/>
          </a:xfrm>
          <a:prstGeom prst="rect">
            <a:avLst/>
          </a:prstGeom>
          <a:noFill/>
          <a:ln>
            <a:noFill/>
          </a:ln>
          <a:effectLst>
            <a:softEdge rad="254000"/>
          </a:effectLst>
        </p:spPr>
      </p:pic>
    </p:spTree>
    <p:extLst>
      <p:ext uri="{BB962C8B-B14F-4D97-AF65-F5344CB8AC3E}">
        <p14:creationId xmlns:p14="http://schemas.microsoft.com/office/powerpoint/2010/main" val="41669345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C06EAFD-0C69-4B3B-BEA7-E7E11DDF9C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4066C89-42FB-4624-9AFE-3A31B36491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44" y="0"/>
            <a:ext cx="4648169" cy="6858000"/>
          </a:xfrm>
          <a:prstGeom prst="rect">
            <a:avLst/>
          </a:prstGeom>
          <a:blipFill dpi="0"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algn="ctr" defTabSz="914400"/>
            <a:endParaRPr lang="en-US" sz="2000" kern="0">
              <a:solidFill>
                <a:prstClr val="white"/>
              </a:solidFill>
              <a:latin typeface="Rockwell Extra Bold" pitchFamily="18" charset="0"/>
            </a:endParaRPr>
          </a:p>
        </p:txBody>
      </p:sp>
      <p:sp>
        <p:nvSpPr>
          <p:cNvPr id="2" name="Title 1">
            <a:extLst>
              <a:ext uri="{FF2B5EF4-FFF2-40B4-BE49-F238E27FC236}">
                <a16:creationId xmlns:a16="http://schemas.microsoft.com/office/drawing/2014/main" id="{E48EC33E-1A0C-4762-8C08-A604FF3278E5}"/>
              </a:ext>
            </a:extLst>
          </p:cNvPr>
          <p:cNvSpPr>
            <a:spLocks noGrp="1"/>
          </p:cNvSpPr>
          <p:nvPr>
            <p:ph type="title"/>
          </p:nvPr>
        </p:nvSpPr>
        <p:spPr>
          <a:xfrm>
            <a:off x="643468" y="643466"/>
            <a:ext cx="3686312" cy="5528734"/>
          </a:xfrm>
        </p:spPr>
        <p:txBody>
          <a:bodyPr>
            <a:normAutofit/>
          </a:bodyPr>
          <a:lstStyle/>
          <a:p>
            <a:pPr algn="r"/>
            <a:r>
              <a:rPr lang="en-US" sz="4800">
                <a:solidFill>
                  <a:srgbClr val="FFFFFF"/>
                </a:solidFill>
              </a:rPr>
              <a:t>Domestic violence defined </a:t>
            </a:r>
            <a:br>
              <a:rPr lang="en-US" sz="4800">
                <a:solidFill>
                  <a:srgbClr val="FFFFFF"/>
                </a:solidFill>
              </a:rPr>
            </a:br>
            <a:r>
              <a:rPr lang="en-US" sz="4800">
                <a:solidFill>
                  <a:srgbClr val="FFFFFF"/>
                </a:solidFill>
              </a:rPr>
              <a:t>(13700 PC)</a:t>
            </a:r>
          </a:p>
        </p:txBody>
      </p:sp>
      <p:sp>
        <p:nvSpPr>
          <p:cNvPr id="3" name="Content Placeholder 2">
            <a:extLst>
              <a:ext uri="{FF2B5EF4-FFF2-40B4-BE49-F238E27FC236}">
                <a16:creationId xmlns:a16="http://schemas.microsoft.com/office/drawing/2014/main" id="{76276EA5-62C4-4E64-AEC3-F53544B77BB5}"/>
              </a:ext>
            </a:extLst>
          </p:cNvPr>
          <p:cNvSpPr>
            <a:spLocks noGrp="1"/>
          </p:cNvSpPr>
          <p:nvPr>
            <p:ph idx="1"/>
          </p:nvPr>
        </p:nvSpPr>
        <p:spPr>
          <a:xfrm>
            <a:off x="5053780" y="599768"/>
            <a:ext cx="6074467" cy="5572432"/>
          </a:xfrm>
        </p:spPr>
        <p:txBody>
          <a:bodyPr anchor="ctr">
            <a:normAutofit/>
          </a:bodyPr>
          <a:lstStyle/>
          <a:p>
            <a:r>
              <a:rPr lang="en-US" dirty="0"/>
              <a:t>A</a:t>
            </a:r>
            <a:r>
              <a:rPr lang="en-US" dirty="0">
                <a:effectLst/>
              </a:rPr>
              <a:t>buse committed against an adult or a minor who is a</a:t>
            </a:r>
          </a:p>
          <a:p>
            <a:pPr lvl="1"/>
            <a:r>
              <a:rPr lang="en-US" dirty="0"/>
              <a:t>S</a:t>
            </a:r>
            <a:r>
              <a:rPr lang="en-US" dirty="0">
                <a:effectLst/>
              </a:rPr>
              <a:t>pouse or former spouse</a:t>
            </a:r>
          </a:p>
          <a:p>
            <a:pPr lvl="1"/>
            <a:r>
              <a:rPr lang="en-US" dirty="0">
                <a:effectLst/>
              </a:rPr>
              <a:t>Cohabitant or former cohabitant</a:t>
            </a:r>
          </a:p>
          <a:p>
            <a:pPr lvl="1"/>
            <a:r>
              <a:rPr lang="en-US" dirty="0"/>
              <a:t>P</a:t>
            </a:r>
            <a:r>
              <a:rPr lang="en-US" dirty="0">
                <a:effectLst/>
              </a:rPr>
              <a:t>erson with whom the suspect has had or is having a child</a:t>
            </a:r>
          </a:p>
          <a:p>
            <a:pPr lvl="1"/>
            <a:r>
              <a:rPr lang="en-US" dirty="0">
                <a:effectLst/>
              </a:rPr>
              <a:t>Is having or has had a dating or engagement relationship.</a:t>
            </a:r>
          </a:p>
          <a:p>
            <a:r>
              <a:rPr lang="en-US" b="1" dirty="0">
                <a:effectLst/>
              </a:rPr>
              <a:t>“Abuse” </a:t>
            </a:r>
            <a:r>
              <a:rPr lang="en-US" dirty="0">
                <a:effectLst/>
              </a:rPr>
              <a:t>- intentionally or recklessly </a:t>
            </a:r>
            <a:r>
              <a:rPr lang="en-US" b="1" dirty="0">
                <a:effectLst/>
              </a:rPr>
              <a:t>causing</a:t>
            </a:r>
            <a:r>
              <a:rPr lang="en-US" dirty="0">
                <a:effectLst/>
              </a:rPr>
              <a:t> or </a:t>
            </a:r>
            <a:r>
              <a:rPr lang="en-US" b="1" dirty="0">
                <a:effectLst/>
              </a:rPr>
              <a:t>attempting</a:t>
            </a:r>
            <a:r>
              <a:rPr lang="en-US" dirty="0">
                <a:effectLst/>
              </a:rPr>
              <a:t> to cause bodily injury or placing another person in reasonable apprehension of imminent serious bodily injury to himself or herself, or another.</a:t>
            </a:r>
          </a:p>
          <a:p>
            <a:endParaRPr lang="en-US" dirty="0">
              <a:effectLst/>
            </a:endParaRPr>
          </a:p>
        </p:txBody>
      </p:sp>
      <p:sp>
        <p:nvSpPr>
          <p:cNvPr id="12" name="Oval 11">
            <a:extLst>
              <a:ext uri="{FF2B5EF4-FFF2-40B4-BE49-F238E27FC236}">
                <a16:creationId xmlns:a16="http://schemas.microsoft.com/office/drawing/2014/main" id="{BA218FBC-B2D6-48CA-9289-C4110162E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4" name="Oval 13">
            <a:extLst>
              <a:ext uri="{FF2B5EF4-FFF2-40B4-BE49-F238E27FC236}">
                <a16:creationId xmlns:a16="http://schemas.microsoft.com/office/drawing/2014/main" id="{2DED9084-49DA-4911-ACB7-5F9E4DEFA0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8709067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 name="Rectangle 22">
            <a:extLst>
              <a:ext uri="{FF2B5EF4-FFF2-40B4-BE49-F238E27FC236}">
                <a16:creationId xmlns:a16="http://schemas.microsoft.com/office/drawing/2014/main" id="{D8AFD15B-CF29-4306-884F-47675092F9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F5FF63D-7AB0-4F5E-B6DB-0F272FCA56C1}"/>
              </a:ext>
            </a:extLst>
          </p:cNvPr>
          <p:cNvSpPr>
            <a:spLocks noGrp="1"/>
          </p:cNvSpPr>
          <p:nvPr>
            <p:ph type="title"/>
          </p:nvPr>
        </p:nvSpPr>
        <p:spPr>
          <a:xfrm>
            <a:off x="6319206" y="401980"/>
            <a:ext cx="4869179" cy="1517984"/>
          </a:xfrm>
        </p:spPr>
        <p:txBody>
          <a:bodyPr>
            <a:normAutofit/>
          </a:bodyPr>
          <a:lstStyle/>
          <a:p>
            <a:r>
              <a:rPr lang="en-US" sz="4800" dirty="0">
                <a:solidFill>
                  <a:schemeClr val="tx1"/>
                </a:solidFill>
              </a:rPr>
              <a:t>Cohabitant</a:t>
            </a:r>
          </a:p>
        </p:txBody>
      </p:sp>
      <p:sp>
        <p:nvSpPr>
          <p:cNvPr id="32" name="Freeform: Shape 24">
            <a:extLst>
              <a:ext uri="{FF2B5EF4-FFF2-40B4-BE49-F238E27FC236}">
                <a16:creationId xmlns:a16="http://schemas.microsoft.com/office/drawing/2014/main" id="{7EC0D68F-F813-4414-800D-F8D4F0AB80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866" y="401980"/>
            <a:ext cx="6115733" cy="6456021"/>
          </a:xfrm>
          <a:custGeom>
            <a:avLst/>
            <a:gdLst>
              <a:gd name="connsiteX0" fmla="*/ 2259477 w 6115733"/>
              <a:gd name="connsiteY0" fmla="*/ 433395 h 6456021"/>
              <a:gd name="connsiteX1" fmla="*/ 5681904 w 6115733"/>
              <a:gd name="connsiteY1" fmla="*/ 3852396 h 6456021"/>
              <a:gd name="connsiteX2" fmla="*/ 4679499 w 6115733"/>
              <a:gd name="connsiteY2" fmla="*/ 6269995 h 6456021"/>
              <a:gd name="connsiteX3" fmla="*/ 4474613 w 6115733"/>
              <a:gd name="connsiteY3" fmla="*/ 6456021 h 6456021"/>
              <a:gd name="connsiteX4" fmla="*/ 44341 w 6115733"/>
              <a:gd name="connsiteY4" fmla="*/ 6456021 h 6456021"/>
              <a:gd name="connsiteX5" fmla="*/ 0 w 6115733"/>
              <a:gd name="connsiteY5" fmla="*/ 6415762 h 6456021"/>
              <a:gd name="connsiteX6" fmla="*/ 0 w 6115733"/>
              <a:gd name="connsiteY6" fmla="*/ 1289029 h 6456021"/>
              <a:gd name="connsiteX7" fmla="*/ 82495 w 6115733"/>
              <a:gd name="connsiteY7" fmla="*/ 1214128 h 6456021"/>
              <a:gd name="connsiteX8" fmla="*/ 2259477 w 6115733"/>
              <a:gd name="connsiteY8" fmla="*/ 433395 h 6456021"/>
              <a:gd name="connsiteX9" fmla="*/ 2259477 w 6115733"/>
              <a:gd name="connsiteY9" fmla="*/ 0 h 6456021"/>
              <a:gd name="connsiteX10" fmla="*/ 6115733 w 6115733"/>
              <a:gd name="connsiteY10" fmla="*/ 3852396 h 6456021"/>
              <a:gd name="connsiteX11" fmla="*/ 5235152 w 6115733"/>
              <a:gd name="connsiteY11" fmla="*/ 6302877 h 6456021"/>
              <a:gd name="connsiteX12" fmla="*/ 5095826 w 6115733"/>
              <a:gd name="connsiteY12" fmla="*/ 6456021 h 6456021"/>
              <a:gd name="connsiteX13" fmla="*/ 4617788 w 6115733"/>
              <a:gd name="connsiteY13" fmla="*/ 6456021 h 6456021"/>
              <a:gd name="connsiteX14" fmla="*/ 4747668 w 6115733"/>
              <a:gd name="connsiteY14" fmla="*/ 6338096 h 6456021"/>
              <a:gd name="connsiteX15" fmla="*/ 5778311 w 6115733"/>
              <a:gd name="connsiteY15" fmla="*/ 3852396 h 6456021"/>
              <a:gd name="connsiteX16" fmla="*/ 2259477 w 6115733"/>
              <a:gd name="connsiteY16" fmla="*/ 337085 h 6456021"/>
              <a:gd name="connsiteX17" fmla="*/ 21172 w 6115733"/>
              <a:gd name="connsiteY17" fmla="*/ 1139811 h 6456021"/>
              <a:gd name="connsiteX18" fmla="*/ 0 w 6115733"/>
              <a:gd name="connsiteY18" fmla="*/ 1159034 h 6456021"/>
              <a:gd name="connsiteX19" fmla="*/ 0 w 6115733"/>
              <a:gd name="connsiteY19" fmla="*/ 735177 h 6456021"/>
              <a:gd name="connsiteX20" fmla="*/ 103407 w 6115733"/>
              <a:gd name="connsiteY20" fmla="*/ 657929 h 6456021"/>
              <a:gd name="connsiteX21" fmla="*/ 2259477 w 6115733"/>
              <a:gd name="connsiteY21" fmla="*/ 0 h 6456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115733" h="6456021">
                <a:moveTo>
                  <a:pt x="2259477" y="433395"/>
                </a:moveTo>
                <a:cubicBezTo>
                  <a:pt x="4149632" y="433395"/>
                  <a:pt x="5681904" y="1964133"/>
                  <a:pt x="5681904" y="3852396"/>
                </a:cubicBezTo>
                <a:cubicBezTo>
                  <a:pt x="5681904" y="4796527"/>
                  <a:pt x="5298836" y="5651278"/>
                  <a:pt x="4679499" y="6269995"/>
                </a:cubicBezTo>
                <a:lnTo>
                  <a:pt x="4474613" y="6456021"/>
                </a:lnTo>
                <a:lnTo>
                  <a:pt x="44341" y="6456021"/>
                </a:lnTo>
                <a:lnTo>
                  <a:pt x="0" y="6415762"/>
                </a:lnTo>
                <a:lnTo>
                  <a:pt x="0" y="1289029"/>
                </a:lnTo>
                <a:lnTo>
                  <a:pt x="82495" y="1214128"/>
                </a:lnTo>
                <a:cubicBezTo>
                  <a:pt x="674092" y="726388"/>
                  <a:pt x="1432534" y="433395"/>
                  <a:pt x="2259477" y="433395"/>
                </a:cubicBezTo>
                <a:close/>
                <a:moveTo>
                  <a:pt x="2259477" y="0"/>
                </a:moveTo>
                <a:cubicBezTo>
                  <a:pt x="4389229" y="0"/>
                  <a:pt x="6115733" y="1724776"/>
                  <a:pt x="6115733" y="3852396"/>
                </a:cubicBezTo>
                <a:cubicBezTo>
                  <a:pt x="6115733" y="4783230"/>
                  <a:pt x="5785270" y="5636956"/>
                  <a:pt x="5235152" y="6302877"/>
                </a:cubicBezTo>
                <a:lnTo>
                  <a:pt x="5095826" y="6456021"/>
                </a:lnTo>
                <a:lnTo>
                  <a:pt x="4617788" y="6456021"/>
                </a:lnTo>
                <a:lnTo>
                  <a:pt x="4747668" y="6338096"/>
                </a:lnTo>
                <a:cubicBezTo>
                  <a:pt x="5384452" y="5701950"/>
                  <a:pt x="5778311" y="4823122"/>
                  <a:pt x="5778311" y="3852396"/>
                </a:cubicBezTo>
                <a:cubicBezTo>
                  <a:pt x="5778311" y="1910944"/>
                  <a:pt x="4202875" y="337085"/>
                  <a:pt x="2259477" y="337085"/>
                </a:cubicBezTo>
                <a:cubicBezTo>
                  <a:pt x="1409240" y="337085"/>
                  <a:pt x="629434" y="638331"/>
                  <a:pt x="21172" y="1139811"/>
                </a:cubicBezTo>
                <a:lnTo>
                  <a:pt x="0" y="1159034"/>
                </a:lnTo>
                <a:lnTo>
                  <a:pt x="0" y="735177"/>
                </a:lnTo>
                <a:lnTo>
                  <a:pt x="103407" y="657929"/>
                </a:lnTo>
                <a:cubicBezTo>
                  <a:pt x="718869" y="242547"/>
                  <a:pt x="1460820" y="0"/>
                  <a:pt x="2259477" y="0"/>
                </a:cubicBezTo>
                <a:close/>
              </a:path>
            </a:pathLst>
          </a:cu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Graphic 4" descr="Suburban scene">
            <a:extLst>
              <a:ext uri="{FF2B5EF4-FFF2-40B4-BE49-F238E27FC236}">
                <a16:creationId xmlns:a16="http://schemas.microsoft.com/office/drawing/2014/main" id="{D5E69568-FBC5-4A35-B7C6-DCCA85ABCDF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35275" y="2255301"/>
            <a:ext cx="3542527" cy="3542527"/>
          </a:xfrm>
          <a:prstGeom prst="rect">
            <a:avLst/>
          </a:prstGeom>
        </p:spPr>
      </p:pic>
      <p:sp>
        <p:nvSpPr>
          <p:cNvPr id="3" name="Content Placeholder 2">
            <a:extLst>
              <a:ext uri="{FF2B5EF4-FFF2-40B4-BE49-F238E27FC236}">
                <a16:creationId xmlns:a16="http://schemas.microsoft.com/office/drawing/2014/main" id="{F7B40845-F0A5-4762-A388-0959CDA5395B}"/>
              </a:ext>
            </a:extLst>
          </p:cNvPr>
          <p:cNvSpPr>
            <a:spLocks noGrp="1"/>
          </p:cNvSpPr>
          <p:nvPr>
            <p:ph idx="1"/>
          </p:nvPr>
        </p:nvSpPr>
        <p:spPr>
          <a:xfrm>
            <a:off x="6319207" y="1919965"/>
            <a:ext cx="5137518" cy="4153290"/>
          </a:xfrm>
        </p:spPr>
        <p:txBody>
          <a:bodyPr anchor="t">
            <a:normAutofit/>
          </a:bodyPr>
          <a:lstStyle/>
          <a:p>
            <a:pPr marL="0" indent="0">
              <a:buNone/>
            </a:pPr>
            <a:r>
              <a:rPr lang="en-US" sz="1600" dirty="0">
                <a:effectLst/>
              </a:rPr>
              <a:t>Two unrelated adult persons living together for a substantial period, resulting in some permanency of relationship. Factors that may determine whether persons are cohabiting include, but are not limited to, </a:t>
            </a:r>
          </a:p>
          <a:p>
            <a:r>
              <a:rPr lang="en-US" sz="1600" dirty="0">
                <a:effectLst/>
              </a:rPr>
              <a:t>(1) sexual relations between the parties while sharing the same living quarters,</a:t>
            </a:r>
          </a:p>
          <a:p>
            <a:r>
              <a:rPr lang="en-US" sz="1600" dirty="0">
                <a:effectLst/>
              </a:rPr>
              <a:t>(2) sharing of income or expenses, </a:t>
            </a:r>
          </a:p>
          <a:p>
            <a:r>
              <a:rPr lang="en-US" sz="1600" dirty="0">
                <a:effectLst/>
              </a:rPr>
              <a:t>(3) joint use or ownership of property, </a:t>
            </a:r>
          </a:p>
          <a:p>
            <a:r>
              <a:rPr lang="en-US" sz="1600" dirty="0">
                <a:effectLst/>
              </a:rPr>
              <a:t>(4) whether the parties hold themselves out as spouses, </a:t>
            </a:r>
          </a:p>
          <a:p>
            <a:r>
              <a:rPr lang="en-US" sz="1600" dirty="0">
                <a:effectLst/>
              </a:rPr>
              <a:t>(5) the continuity of the relationship, and </a:t>
            </a:r>
          </a:p>
          <a:p>
            <a:r>
              <a:rPr lang="en-US" sz="1600" dirty="0">
                <a:effectLst/>
              </a:rPr>
              <a:t>(6) the length of the relationship.</a:t>
            </a:r>
            <a:endParaRPr lang="en-US" sz="1600" dirty="0"/>
          </a:p>
          <a:p>
            <a:endParaRPr lang="en-US" sz="1300" dirty="0"/>
          </a:p>
        </p:txBody>
      </p:sp>
      <p:grpSp>
        <p:nvGrpSpPr>
          <p:cNvPr id="33" name="Group 26">
            <a:extLst>
              <a:ext uri="{FF2B5EF4-FFF2-40B4-BE49-F238E27FC236}">
                <a16:creationId xmlns:a16="http://schemas.microsoft.com/office/drawing/2014/main" id="{54CA915D-BDF0-41F8-B00E-FB186EFF7BD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28" name="Oval 27">
              <a:extLst>
                <a:ext uri="{FF2B5EF4-FFF2-40B4-BE49-F238E27FC236}">
                  <a16:creationId xmlns:a16="http://schemas.microsoft.com/office/drawing/2014/main" id="{317AAC03-BF64-4E67-9032-3BD0249980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29" name="Oval 28">
              <a:extLst>
                <a:ext uri="{FF2B5EF4-FFF2-40B4-BE49-F238E27FC236}">
                  <a16:creationId xmlns:a16="http://schemas.microsoft.com/office/drawing/2014/main" id="{1A131397-5A45-4344-9983-5E400A3EA5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sp>
      </p:grpSp>
    </p:spTree>
    <p:extLst>
      <p:ext uri="{BB962C8B-B14F-4D97-AF65-F5344CB8AC3E}">
        <p14:creationId xmlns:p14="http://schemas.microsoft.com/office/powerpoint/2010/main" val="683396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hade val="97000"/>
            <a:satMod val="150000"/>
          </a:schemeClr>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6BA17954-54E0-419C-92D3-4C4775A817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523C5163-DFEA-4D68-AF8F-A6BD6B6744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60799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19E6F9F-C66F-4D0D-8BD3-E319E462A712}"/>
              </a:ext>
            </a:extLst>
          </p:cNvPr>
          <p:cNvSpPr>
            <a:spLocks noGrp="1"/>
          </p:cNvSpPr>
          <p:nvPr>
            <p:ph idx="1"/>
          </p:nvPr>
        </p:nvSpPr>
        <p:spPr>
          <a:xfrm>
            <a:off x="643467" y="643467"/>
            <a:ext cx="6322709" cy="5528733"/>
          </a:xfrm>
        </p:spPr>
        <p:txBody>
          <a:bodyPr anchor="ctr">
            <a:normAutofit/>
          </a:bodyPr>
          <a:lstStyle/>
          <a:p>
            <a:endParaRPr lang="en-US" dirty="0">
              <a:solidFill>
                <a:srgbClr val="FFFFFF"/>
              </a:solidFill>
            </a:endParaRPr>
          </a:p>
          <a:p>
            <a:r>
              <a:rPr lang="en-US" dirty="0">
                <a:solidFill>
                  <a:srgbClr val="FFFFFF"/>
                </a:solidFill>
              </a:rPr>
              <a:t>Respond in a proper and timely manner</a:t>
            </a:r>
          </a:p>
          <a:p>
            <a:r>
              <a:rPr lang="en-US" dirty="0">
                <a:solidFill>
                  <a:srgbClr val="FFFFFF"/>
                </a:solidFill>
              </a:rPr>
              <a:t>Always take a cover unit</a:t>
            </a:r>
          </a:p>
          <a:p>
            <a:r>
              <a:rPr lang="en-US" dirty="0">
                <a:solidFill>
                  <a:srgbClr val="FFFFFF"/>
                </a:solidFill>
              </a:rPr>
              <a:t>Upon arrival at the scene, Officers shall </a:t>
            </a:r>
          </a:p>
          <a:p>
            <a:pPr lvl="1"/>
            <a:r>
              <a:rPr lang="en-US" dirty="0">
                <a:solidFill>
                  <a:srgbClr val="FFFFFF"/>
                </a:solidFill>
              </a:rPr>
              <a:t>Evaluate the situation, </a:t>
            </a:r>
          </a:p>
          <a:p>
            <a:pPr lvl="1"/>
            <a:r>
              <a:rPr lang="en-US" dirty="0">
                <a:solidFill>
                  <a:srgbClr val="FFFFFF"/>
                </a:solidFill>
              </a:rPr>
              <a:t>Stabilize the situation and protect the safety of all parties involved at the domestic violence scene, including that of the Officer. </a:t>
            </a:r>
          </a:p>
          <a:p>
            <a:r>
              <a:rPr lang="en-US" dirty="0">
                <a:solidFill>
                  <a:srgbClr val="FFFFFF"/>
                </a:solidFill>
              </a:rPr>
              <a:t>Obtain pertinent information from </a:t>
            </a:r>
          </a:p>
          <a:p>
            <a:pPr lvl="1"/>
            <a:r>
              <a:rPr lang="en-US" dirty="0">
                <a:solidFill>
                  <a:srgbClr val="FFFFFF"/>
                </a:solidFill>
              </a:rPr>
              <a:t>Victim</a:t>
            </a:r>
          </a:p>
          <a:p>
            <a:pPr lvl="1"/>
            <a:r>
              <a:rPr lang="en-US" dirty="0">
                <a:solidFill>
                  <a:srgbClr val="FFFFFF"/>
                </a:solidFill>
              </a:rPr>
              <a:t>Witnesses, including children present</a:t>
            </a:r>
          </a:p>
          <a:p>
            <a:pPr lvl="1"/>
            <a:r>
              <a:rPr lang="en-US" dirty="0">
                <a:solidFill>
                  <a:srgbClr val="FFFFFF"/>
                </a:solidFill>
              </a:rPr>
              <a:t>Suspects</a:t>
            </a:r>
          </a:p>
          <a:p>
            <a:pPr lvl="1"/>
            <a:r>
              <a:rPr lang="en-US" dirty="0">
                <a:solidFill>
                  <a:srgbClr val="FFFFFF"/>
                </a:solidFill>
              </a:rPr>
              <a:t>Reporting Party – Opportunity for additional corroboration</a:t>
            </a:r>
          </a:p>
        </p:txBody>
      </p:sp>
      <p:sp>
        <p:nvSpPr>
          <p:cNvPr id="32" name="Rectangle 31">
            <a:extLst>
              <a:ext uri="{FF2B5EF4-FFF2-40B4-BE49-F238E27FC236}">
                <a16:creationId xmlns:a16="http://schemas.microsoft.com/office/drawing/2014/main" id="{51DD55B3-5910-4D84-8A2E-B22ED52245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07995" y="0"/>
            <a:ext cx="4584003" cy="6857999"/>
          </a:xfrm>
          <a:prstGeom prst="rect">
            <a:avLst/>
          </a:prstGeom>
          <a:blipFill dpi="0" rotWithShape="1">
            <a:blip r:embed="rId2">
              <a:alphaModFix amt="4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80166D4-2A18-4478-B0E8-56E8925F566A}"/>
              </a:ext>
            </a:extLst>
          </p:cNvPr>
          <p:cNvSpPr>
            <a:spLocks noGrp="1"/>
          </p:cNvSpPr>
          <p:nvPr>
            <p:ph type="title"/>
          </p:nvPr>
        </p:nvSpPr>
        <p:spPr>
          <a:xfrm>
            <a:off x="7928085" y="643466"/>
            <a:ext cx="3786120" cy="5528734"/>
          </a:xfrm>
        </p:spPr>
        <p:txBody>
          <a:bodyPr>
            <a:normAutofit/>
          </a:bodyPr>
          <a:lstStyle/>
          <a:p>
            <a:r>
              <a:rPr lang="en-US" dirty="0"/>
              <a:t>Officer  Response </a:t>
            </a:r>
            <a:br>
              <a:rPr lang="en-US" dirty="0"/>
            </a:br>
            <a:r>
              <a:rPr lang="en-US" dirty="0"/>
              <a:t>to DV Calls		</a:t>
            </a:r>
          </a:p>
        </p:txBody>
      </p:sp>
      <p:grpSp>
        <p:nvGrpSpPr>
          <p:cNvPr id="34" name="Group 33">
            <a:extLst>
              <a:ext uri="{FF2B5EF4-FFF2-40B4-BE49-F238E27FC236}">
                <a16:creationId xmlns:a16="http://schemas.microsoft.com/office/drawing/2014/main" id="{1392CA3D-5152-407E-8F49-7BEFB33851C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401725" y="6229681"/>
            <a:chExt cx="457200" cy="457200"/>
          </a:xfrm>
        </p:grpSpPr>
        <p:sp>
          <p:nvSpPr>
            <p:cNvPr id="35" name="Oval 34">
              <a:extLst>
                <a:ext uri="{FF2B5EF4-FFF2-40B4-BE49-F238E27FC236}">
                  <a16:creationId xmlns:a16="http://schemas.microsoft.com/office/drawing/2014/main" id="{ADB604F7-477D-4337-9D86-3CAD381620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4">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36" name="Oval 35">
              <a:extLst>
                <a:ext uri="{FF2B5EF4-FFF2-40B4-BE49-F238E27FC236}">
                  <a16:creationId xmlns:a16="http://schemas.microsoft.com/office/drawing/2014/main" id="{B4736A5E-48AC-496F-AB60-5F0FBB31B2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2696165648"/>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7F436110-A18F-4051-A35C-BC7FA676BE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6800" y="4431215"/>
            <a:ext cx="10058400"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9" name="Content Placeholder 2">
            <a:extLst>
              <a:ext uri="{FF2B5EF4-FFF2-40B4-BE49-F238E27FC236}">
                <a16:creationId xmlns:a16="http://schemas.microsoft.com/office/drawing/2014/main" id="{8C9C685F-38FD-4968-BF05-D68FEE81B813}"/>
              </a:ext>
            </a:extLst>
          </p:cNvPr>
          <p:cNvGraphicFramePr>
            <a:graphicFrameLocks noGrp="1"/>
          </p:cNvGraphicFramePr>
          <p:nvPr>
            <p:ph idx="1"/>
            <p:extLst>
              <p:ext uri="{D42A27DB-BD31-4B8C-83A1-F6EECF244321}">
                <p14:modId xmlns:p14="http://schemas.microsoft.com/office/powerpoint/2010/main" val="823846438"/>
              </p:ext>
            </p:extLst>
          </p:nvPr>
        </p:nvGraphicFramePr>
        <p:xfrm>
          <a:off x="224852" y="119921"/>
          <a:ext cx="11692328" cy="66106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80456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2A0E4E09-FC02-4ADC-951A-3FFA90B6FE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AFAA8B7-8600-43D5-AADA-E8373A37ACBE}"/>
              </a:ext>
            </a:extLst>
          </p:cNvPr>
          <p:cNvSpPr>
            <a:spLocks noGrp="1"/>
          </p:cNvSpPr>
          <p:nvPr>
            <p:ph type="title"/>
          </p:nvPr>
        </p:nvSpPr>
        <p:spPr>
          <a:xfrm>
            <a:off x="6299281" y="-300182"/>
            <a:ext cx="4741963" cy="1971964"/>
          </a:xfrm>
        </p:spPr>
        <p:txBody>
          <a:bodyPr>
            <a:normAutofit/>
          </a:bodyPr>
          <a:lstStyle/>
          <a:p>
            <a:r>
              <a:rPr lang="en-US" sz="4800" dirty="0"/>
              <a:t>Victim Interview</a:t>
            </a:r>
          </a:p>
        </p:txBody>
      </p:sp>
      <p:sp>
        <p:nvSpPr>
          <p:cNvPr id="29" name="Freeform: Shape 28">
            <a:extLst>
              <a:ext uri="{FF2B5EF4-FFF2-40B4-BE49-F238E27FC236}">
                <a16:creationId xmlns:a16="http://schemas.microsoft.com/office/drawing/2014/main" id="{E5821A2D-F010-4C2B-8819-23281D9C77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3"/>
            <a:ext cx="6095695" cy="6857997"/>
          </a:xfrm>
          <a:custGeom>
            <a:avLst/>
            <a:gdLst>
              <a:gd name="connsiteX0" fmla="*/ 3435036 w 6095695"/>
              <a:gd name="connsiteY0" fmla="*/ 0 h 6857997"/>
              <a:gd name="connsiteX1" fmla="*/ 4198562 w 6095695"/>
              <a:gd name="connsiteY1" fmla="*/ 0 h 6857997"/>
              <a:gd name="connsiteX2" fmla="*/ 4365987 w 6095695"/>
              <a:gd name="connsiteY2" fmla="*/ 128761 h 6857997"/>
              <a:gd name="connsiteX3" fmla="*/ 6095695 w 6095695"/>
              <a:gd name="connsiteY3" fmla="*/ 3718209 h 6857997"/>
              <a:gd name="connsiteX4" fmla="*/ 4860911 w 6095695"/>
              <a:gd name="connsiteY4" fmla="*/ 6845880 h 6857997"/>
              <a:gd name="connsiteX5" fmla="*/ 4849107 w 6095695"/>
              <a:gd name="connsiteY5" fmla="*/ 6857997 h 6857997"/>
              <a:gd name="connsiteX6" fmla="*/ 4253869 w 6095695"/>
              <a:gd name="connsiteY6" fmla="*/ 6857997 h 6857997"/>
              <a:gd name="connsiteX7" fmla="*/ 4409441 w 6095695"/>
              <a:gd name="connsiteY7" fmla="*/ 6719623 h 6857997"/>
              <a:gd name="connsiteX8" fmla="*/ 5679794 w 6095695"/>
              <a:gd name="connsiteY8" fmla="*/ 3718209 h 6857997"/>
              <a:gd name="connsiteX9" fmla="*/ 3591563 w 6095695"/>
              <a:gd name="connsiteY9" fmla="*/ 88079 h 6857997"/>
              <a:gd name="connsiteX10" fmla="*/ 0 w 6095695"/>
              <a:gd name="connsiteY10" fmla="*/ 0 h 6857997"/>
              <a:gd name="connsiteX11" fmla="*/ 3177466 w 6095695"/>
              <a:gd name="connsiteY11" fmla="*/ 0 h 6857997"/>
              <a:gd name="connsiteX12" fmla="*/ 3353291 w 6095695"/>
              <a:gd name="connsiteY12" fmla="*/ 88129 h 6857997"/>
              <a:gd name="connsiteX13" fmla="*/ 5560965 w 6095695"/>
              <a:gd name="connsiteY13" fmla="*/ 3718209 h 6857997"/>
              <a:gd name="connsiteX14" fmla="*/ 4325417 w 6095695"/>
              <a:gd name="connsiteY14" fmla="*/ 6637392 h 6857997"/>
              <a:gd name="connsiteX15" fmla="*/ 4077394 w 6095695"/>
              <a:gd name="connsiteY15" fmla="*/ 6857997 h 6857997"/>
              <a:gd name="connsiteX16" fmla="*/ 0 w 6095695"/>
              <a:gd name="connsiteY16" fmla="*/ 6857997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095695" h="6857997">
                <a:moveTo>
                  <a:pt x="3435036" y="0"/>
                </a:moveTo>
                <a:lnTo>
                  <a:pt x="4198562" y="0"/>
                </a:lnTo>
                <a:lnTo>
                  <a:pt x="4365987" y="128761"/>
                </a:lnTo>
                <a:cubicBezTo>
                  <a:pt x="5422363" y="981944"/>
                  <a:pt x="6095695" y="2273123"/>
                  <a:pt x="6095695" y="3718209"/>
                </a:cubicBezTo>
                <a:cubicBezTo>
                  <a:pt x="6095695" y="4922447"/>
                  <a:pt x="5628104" y="6019805"/>
                  <a:pt x="4860911" y="6845880"/>
                </a:cubicBezTo>
                <a:lnTo>
                  <a:pt x="4849107" y="6857997"/>
                </a:lnTo>
                <a:lnTo>
                  <a:pt x="4253869" y="6857997"/>
                </a:lnTo>
                <a:lnTo>
                  <a:pt x="4409441" y="6719623"/>
                </a:lnTo>
                <a:cubicBezTo>
                  <a:pt x="5194330" y="5951494"/>
                  <a:pt x="5679794" y="4890334"/>
                  <a:pt x="5679794" y="3718209"/>
                </a:cubicBezTo>
                <a:cubicBezTo>
                  <a:pt x="5679794" y="2179795"/>
                  <a:pt x="4843506" y="832535"/>
                  <a:pt x="3591563" y="88079"/>
                </a:cubicBezTo>
                <a:close/>
                <a:moveTo>
                  <a:pt x="0" y="0"/>
                </a:moveTo>
                <a:lnTo>
                  <a:pt x="3177466" y="0"/>
                </a:lnTo>
                <a:lnTo>
                  <a:pt x="3353291" y="88129"/>
                </a:lnTo>
                <a:cubicBezTo>
                  <a:pt x="4668281" y="787221"/>
                  <a:pt x="5560965" y="2150692"/>
                  <a:pt x="5560965" y="3718209"/>
                </a:cubicBezTo>
                <a:cubicBezTo>
                  <a:pt x="5560965" y="4858221"/>
                  <a:pt x="5088802" y="5890308"/>
                  <a:pt x="4325417" y="6637392"/>
                </a:cubicBezTo>
                <a:lnTo>
                  <a:pt x="4077394" y="6857997"/>
                </a:lnTo>
                <a:lnTo>
                  <a:pt x="0" y="6857997"/>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a:extLst>
              <a:ext uri="{FF2B5EF4-FFF2-40B4-BE49-F238E27FC236}">
                <a16:creationId xmlns:a16="http://schemas.microsoft.com/office/drawing/2014/main" id="{BA7479D3-B2A4-439F-82C9-70651461DFC0}"/>
              </a:ext>
            </a:extLst>
          </p:cNvPr>
          <p:cNvPicPr>
            <a:picLocks noChangeAspect="1"/>
          </p:cNvPicPr>
          <p:nvPr/>
        </p:nvPicPr>
        <p:blipFill>
          <a:blip r:embed="rId2"/>
          <a:stretch>
            <a:fillRect/>
          </a:stretch>
        </p:blipFill>
        <p:spPr>
          <a:xfrm>
            <a:off x="76127" y="876772"/>
            <a:ext cx="4367529" cy="5581509"/>
          </a:xfrm>
          <a:prstGeom prst="rect">
            <a:avLst/>
          </a:prstGeom>
        </p:spPr>
      </p:pic>
      <p:sp>
        <p:nvSpPr>
          <p:cNvPr id="3" name="Content Placeholder 2">
            <a:extLst>
              <a:ext uri="{FF2B5EF4-FFF2-40B4-BE49-F238E27FC236}">
                <a16:creationId xmlns:a16="http://schemas.microsoft.com/office/drawing/2014/main" id="{4797E104-A81F-4324-86EF-63050BBC9118}"/>
              </a:ext>
            </a:extLst>
          </p:cNvPr>
          <p:cNvSpPr>
            <a:spLocks noGrp="1"/>
          </p:cNvSpPr>
          <p:nvPr>
            <p:ph idx="1"/>
          </p:nvPr>
        </p:nvSpPr>
        <p:spPr>
          <a:xfrm>
            <a:off x="6095697" y="1073426"/>
            <a:ext cx="5181903" cy="5486400"/>
          </a:xfrm>
        </p:spPr>
        <p:txBody>
          <a:bodyPr>
            <a:normAutofit/>
          </a:bodyPr>
          <a:lstStyle/>
          <a:p>
            <a:pPr fontAlgn="base"/>
            <a:r>
              <a:rPr lang="en-US" sz="1600" dirty="0"/>
              <a:t>Document the victim’s physical condition</a:t>
            </a:r>
          </a:p>
          <a:p>
            <a:pPr lvl="1" fontAlgn="base"/>
            <a:r>
              <a:rPr lang="en-US" sz="1600" dirty="0"/>
              <a:t>Injuries? –  Evaluate for the need of ambulatory care, describe in detail, photograph</a:t>
            </a:r>
          </a:p>
          <a:p>
            <a:pPr lvl="1" fontAlgn="base"/>
            <a:r>
              <a:rPr lang="en-US" sz="1600" dirty="0"/>
              <a:t>Has the victim been strangled?</a:t>
            </a:r>
          </a:p>
          <a:p>
            <a:pPr lvl="2" fontAlgn="base"/>
            <a:r>
              <a:rPr lang="en-US" dirty="0"/>
              <a:t>Document signs and symptoms of Strangulation COMPLETE STRANGULATION SUPPLEMENTAL (PAT-31)</a:t>
            </a:r>
          </a:p>
          <a:p>
            <a:pPr fontAlgn="base"/>
            <a:r>
              <a:rPr lang="en-US" sz="1600" dirty="0"/>
              <a:t>Document V’s emotional condition and demeanor</a:t>
            </a:r>
          </a:p>
          <a:p>
            <a:pPr fontAlgn="base"/>
            <a:r>
              <a:rPr lang="en-US" sz="1600" dirty="0"/>
              <a:t>Determine V’s relationship to suspect – Request any photo of victim and suspect together</a:t>
            </a:r>
          </a:p>
          <a:p>
            <a:pPr fontAlgn="base"/>
            <a:r>
              <a:rPr lang="en-US" sz="1600" dirty="0"/>
              <a:t>Note statements made by suspect to victims during incident</a:t>
            </a:r>
          </a:p>
          <a:p>
            <a:pPr fontAlgn="base"/>
            <a:r>
              <a:rPr lang="en-US" sz="1600" dirty="0"/>
              <a:t>Document prior DV and in detail</a:t>
            </a:r>
          </a:p>
          <a:p>
            <a:pPr fontAlgn="base"/>
            <a:r>
              <a:rPr lang="en-US" sz="1600" dirty="0"/>
              <a:t>Ask if victim has notified anyone of current incident or previous incidents. Document who with contact information. </a:t>
            </a:r>
          </a:p>
          <a:p>
            <a:pPr fontAlgn="base"/>
            <a:r>
              <a:rPr lang="en-US" sz="1800" dirty="0"/>
              <a:t>Complete the DOMESTIC VIOLENCE SUPPLEMENTAL (PAT-28) on all crime/arrest reports of DV</a:t>
            </a:r>
          </a:p>
          <a:p>
            <a:pPr fontAlgn="base"/>
            <a:endParaRPr lang="en-US" sz="1100" dirty="0"/>
          </a:p>
          <a:p>
            <a:endParaRPr lang="en-US" sz="1100" dirty="0"/>
          </a:p>
        </p:txBody>
      </p:sp>
      <p:grpSp>
        <p:nvGrpSpPr>
          <p:cNvPr id="31" name="Group 30">
            <a:extLst>
              <a:ext uri="{FF2B5EF4-FFF2-40B4-BE49-F238E27FC236}">
                <a16:creationId xmlns:a16="http://schemas.microsoft.com/office/drawing/2014/main" id="{D68B9961-F007-40D1-AF51-61B6DE5106C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01725" y="6229681"/>
            <a:ext cx="457200" cy="457200"/>
            <a:chOff x="11361456" y="6195813"/>
            <a:chExt cx="548640" cy="548640"/>
          </a:xfrm>
        </p:grpSpPr>
        <p:sp>
          <p:nvSpPr>
            <p:cNvPr id="32" name="Oval 31">
              <a:extLst>
                <a:ext uri="{FF2B5EF4-FFF2-40B4-BE49-F238E27FC236}">
                  <a16:creationId xmlns:a16="http://schemas.microsoft.com/office/drawing/2014/main" id="{E9FDF494-C7FB-47DF-BD39-1F65FA5508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36" name="Oval 32">
              <a:extLst>
                <a:ext uri="{FF2B5EF4-FFF2-40B4-BE49-F238E27FC236}">
                  <a16:creationId xmlns:a16="http://schemas.microsoft.com/office/drawing/2014/main" id="{3A822E1C-4C1A-4BEE-B19C-0FFB2D57BB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sp>
      </p:grpSp>
    </p:spTree>
    <p:extLst>
      <p:ext uri="{BB962C8B-B14F-4D97-AF65-F5344CB8AC3E}">
        <p14:creationId xmlns:p14="http://schemas.microsoft.com/office/powerpoint/2010/main" val="231545720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otalTime>415</TotalTime>
  <Words>3786</Words>
  <Application>Microsoft Office PowerPoint</Application>
  <PresentationFormat>Widescreen</PresentationFormat>
  <Paragraphs>346</Paragraphs>
  <Slides>42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42</vt:i4>
      </vt:variant>
    </vt:vector>
  </HeadingPairs>
  <TitlesOfParts>
    <vt:vector size="50" baseType="lpstr">
      <vt:lpstr>Arial</vt:lpstr>
      <vt:lpstr>Calibri</vt:lpstr>
      <vt:lpstr>Calisto MT</vt:lpstr>
      <vt:lpstr>Rockwell</vt:lpstr>
      <vt:lpstr>Rockwell Condensed</vt:lpstr>
      <vt:lpstr>Rockwell Extra Bold</vt:lpstr>
      <vt:lpstr>Wingdings</vt:lpstr>
      <vt:lpstr>Wood Type</vt:lpstr>
      <vt:lpstr>Domestic violence 2022 update</vt:lpstr>
      <vt:lpstr>Domestic Violence update training </vt:lpstr>
      <vt:lpstr>Who is at risk for Domestic Violence?</vt:lpstr>
      <vt:lpstr>Domestic Violence and children exposed to domestic violence Law Enforcement protocol   </vt:lpstr>
      <vt:lpstr>Domestic violence defined  (13700 PC)</vt:lpstr>
      <vt:lpstr>Cohabitant</vt:lpstr>
      <vt:lpstr>Officer  Response  to DV Calls  </vt:lpstr>
      <vt:lpstr>PowerPoint Presentation</vt:lpstr>
      <vt:lpstr>Victim Interview</vt:lpstr>
      <vt:lpstr>Victim Interview</vt:lpstr>
      <vt:lpstr>Emergency Protective Orders</vt:lpstr>
      <vt:lpstr>Suspect Interview</vt:lpstr>
      <vt:lpstr>Dominant Aggressor</vt:lpstr>
      <vt:lpstr>Dominant Aggressor: Other factors to consider </vt:lpstr>
      <vt:lpstr>When to arrest</vt:lpstr>
      <vt:lpstr>When to arrest</vt:lpstr>
      <vt:lpstr>When To arrest</vt:lpstr>
      <vt:lpstr>Witness interviews</vt:lpstr>
      <vt:lpstr>If Children are present</vt:lpstr>
      <vt:lpstr>Minimal Facts Interview</vt:lpstr>
      <vt:lpstr>DV Effects on children</vt:lpstr>
      <vt:lpstr>Corroboration considerations</vt:lpstr>
      <vt:lpstr>Strangulation</vt:lpstr>
      <vt:lpstr>PowerPoint Presentation</vt:lpstr>
      <vt:lpstr>Strangulation</vt:lpstr>
      <vt:lpstr>Weapons</vt:lpstr>
      <vt:lpstr>Who can obtain a GVRO?</vt:lpstr>
      <vt:lpstr>court order violations</vt:lpstr>
      <vt:lpstr>Court order violation charges</vt:lpstr>
      <vt:lpstr>Evidence collection</vt:lpstr>
      <vt:lpstr>Report writing   </vt:lpstr>
      <vt:lpstr>Report Writing</vt:lpstr>
      <vt:lpstr>Evidence CODe 1109</vt:lpstr>
      <vt:lpstr>Lethality</vt:lpstr>
      <vt:lpstr>DV HRT (DA Office Program)</vt:lpstr>
      <vt:lpstr>Related Crimes </vt:lpstr>
      <vt:lpstr>Victim Rights</vt:lpstr>
      <vt:lpstr>Tenancy and DV</vt:lpstr>
      <vt:lpstr>Safety Considerations</vt:lpstr>
      <vt:lpstr>Legal Mandates</vt:lpstr>
      <vt:lpstr>Legal Mandates</vt:lpstr>
      <vt:lpstr>Contact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Domestic violence 2020 update</dc:title>
  <dc:creator>Martinson, Jenny</dc:creator>
  <cp:lastModifiedBy>Heather Hutchinson</cp:lastModifiedBy>
  <cp:revision>10</cp:revision>
  <dcterms:created xsi:type="dcterms:W3CDTF">2020-11-13T22:21:33Z</dcterms:created>
  <dcterms:modified xsi:type="dcterms:W3CDTF">2022-02-08T19:51:39Z</dcterms:modified>
</cp:coreProperties>
</file>